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1"/>
  </p:notesMasterIdLst>
  <p:sldIdLst>
    <p:sldId id="280" r:id="rId2"/>
    <p:sldId id="263" r:id="rId3"/>
    <p:sldId id="264" r:id="rId4"/>
    <p:sldId id="265" r:id="rId5"/>
    <p:sldId id="258" r:id="rId6"/>
    <p:sldId id="259" r:id="rId7"/>
    <p:sldId id="260" r:id="rId8"/>
    <p:sldId id="261" r:id="rId9"/>
    <p:sldId id="262" r:id="rId10"/>
    <p:sldId id="266" r:id="rId11"/>
    <p:sldId id="268" r:id="rId12"/>
    <p:sldId id="270" r:id="rId13"/>
    <p:sldId id="269" r:id="rId14"/>
    <p:sldId id="281" r:id="rId15"/>
    <p:sldId id="271" r:id="rId16"/>
    <p:sldId id="277" r:id="rId17"/>
    <p:sldId id="278" r:id="rId18"/>
    <p:sldId id="282" r:id="rId19"/>
    <p:sldId id="273"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6BA0757-99C4-4894-ABC1-7B921F5D2817}">
          <p14:sldIdLst>
            <p14:sldId id="280"/>
          </p14:sldIdLst>
        </p14:section>
        <p14:section name="Untitled Section" id="{D599CF15-2B1A-4B2D-8E1C-C786286AA034}">
          <p14:sldIdLst>
            <p14:sldId id="263"/>
            <p14:sldId id="264"/>
            <p14:sldId id="265"/>
            <p14:sldId id="258"/>
            <p14:sldId id="259"/>
            <p14:sldId id="260"/>
            <p14:sldId id="261"/>
            <p14:sldId id="262"/>
            <p14:sldId id="266"/>
            <p14:sldId id="268"/>
            <p14:sldId id="270"/>
            <p14:sldId id="269"/>
            <p14:sldId id="281"/>
            <p14:sldId id="271"/>
            <p14:sldId id="277"/>
            <p14:sldId id="278"/>
            <p14:sldId id="282"/>
            <p14:sldId id="27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96" autoAdjust="0"/>
    <p:restoredTop sz="94590" autoAdjust="0"/>
  </p:normalViewPr>
  <p:slideViewPr>
    <p:cSldViewPr>
      <p:cViewPr varScale="1">
        <p:scale>
          <a:sx n="87" d="100"/>
          <a:sy n="87" d="100"/>
        </p:scale>
        <p:origin x="-1008"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C122B0-91F8-43DA-B6F4-E7656DEB0095}" type="datetimeFigureOut">
              <a:rPr lang="en-US" smtClean="0"/>
              <a:pPr/>
              <a:t>7/4/2012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811976-1DC8-44CC-8512-38C8C074ADBD}" type="slidenum">
              <a:rPr lang="en-US" smtClean="0"/>
              <a:pPr/>
              <a:t>‹#›</a:t>
            </a:fld>
            <a:endParaRPr lang="en-US"/>
          </a:p>
        </p:txBody>
      </p:sp>
    </p:spTree>
    <p:extLst>
      <p:ext uri="{BB962C8B-B14F-4D97-AF65-F5344CB8AC3E}">
        <p14:creationId xmlns:p14="http://schemas.microsoft.com/office/powerpoint/2010/main" val="31157581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0"/>
            <a:ext cx="752475" cy="6858000"/>
          </a:xfrm>
          <a:prstGeom prst="rect">
            <a:avLst/>
          </a:prstGeom>
          <a:gradFill>
            <a:gsLst>
              <a:gs pos="0">
                <a:schemeClr val="accent1">
                  <a:lumMod val="60000"/>
                  <a:lumOff val="40000"/>
                </a:schemeClr>
              </a:gs>
              <a:gs pos="50000">
                <a:schemeClr val="accent1"/>
              </a:gs>
              <a:gs pos="100000">
                <a:schemeClr val="accent6">
                  <a:lumMod val="75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2" name="Title 1"/>
          <p:cNvSpPr>
            <a:spLocks noGrp="1"/>
          </p:cNvSpPr>
          <p:nvPr>
            <p:ph type="ctrTitle"/>
          </p:nvPr>
        </p:nvSpPr>
        <p:spPr>
          <a:xfrm>
            <a:off x="1216152" y="1267485"/>
            <a:ext cx="7235981" cy="5133316"/>
          </a:xfrm>
        </p:spPr>
        <p:txBody>
          <a:bodyPr/>
          <a:lstStyle>
            <a:lvl1pPr>
              <a:defRPr sz="11500"/>
            </a:lvl1pPr>
          </a:lstStyle>
          <a:p>
            <a:r>
              <a:rPr lang="en-US" smtClean="0"/>
              <a:t>Click to edit Master title style</a:t>
            </a:r>
            <a:endParaRPr lang="en-US" dirty="0"/>
          </a:p>
        </p:txBody>
      </p:sp>
      <p:sp>
        <p:nvSpPr>
          <p:cNvPr id="3" name="Subtitle 2"/>
          <p:cNvSpPr>
            <a:spLocks noGrp="1"/>
          </p:cNvSpPr>
          <p:nvPr>
            <p:ph type="subTitle" idx="1"/>
          </p:nvPr>
        </p:nvSpPr>
        <p:spPr>
          <a:xfrm>
            <a:off x="1216151" y="201702"/>
            <a:ext cx="6189583" cy="949569"/>
          </a:xfrm>
        </p:spPr>
        <p:txBody>
          <a:bodyPr>
            <a:normAutofit/>
          </a:bodyPr>
          <a:lstStyle>
            <a:lvl1pPr marL="0" indent="0" algn="r">
              <a:buNone/>
              <a:defRPr sz="2400">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496B5D0-7D3B-4BD6-AD92-4A408831A9C5}" type="datetimeFigureOut">
              <a:rPr lang="en-US" smtClean="0"/>
              <a:pPr/>
              <a:t>7/4/2012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150469" y="236415"/>
            <a:ext cx="785301" cy="365125"/>
          </a:xfrm>
        </p:spPr>
        <p:txBody>
          <a:bodyPr/>
          <a:lstStyle>
            <a:lvl1pPr>
              <a:defRPr sz="1400"/>
            </a:lvl1pPr>
          </a:lstStyle>
          <a:p>
            <a:fld id="{012DEBB7-3DEF-4305-90FD-68BEEE797ACA}" type="slidenum">
              <a:rPr lang="en-US" smtClean="0"/>
              <a:pPr/>
              <a:t>‹#›</a:t>
            </a:fld>
            <a:endParaRPr lang="en-US"/>
          </a:p>
        </p:txBody>
      </p:sp>
      <p:grpSp>
        <p:nvGrpSpPr>
          <p:cNvPr id="7" name="Group 6"/>
          <p:cNvGrpSpPr/>
          <p:nvPr/>
        </p:nvGrpSpPr>
        <p:grpSpPr>
          <a:xfrm>
            <a:off x="7467600" y="209550"/>
            <a:ext cx="657226" cy="431800"/>
            <a:chOff x="7467600" y="209550"/>
            <a:chExt cx="657226" cy="431800"/>
          </a:xfrm>
          <a:solidFill>
            <a:schemeClr val="tx2">
              <a:lumMod val="60000"/>
              <a:lumOff val="40000"/>
            </a:schemeClr>
          </a:solidFill>
        </p:grpSpPr>
        <p:sp>
          <p:nvSpPr>
            <p:cNvPr id="8" name="Freeform 5"/>
            <p:cNvSpPr>
              <a:spLocks/>
            </p:cNvSpPr>
            <p:nvPr/>
          </p:nvSpPr>
          <p:spPr bwMode="auto">
            <a:xfrm>
              <a:off x="7467600"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5"/>
            <p:cNvSpPr>
              <a:spLocks/>
            </p:cNvSpPr>
            <p:nvPr/>
          </p:nvSpPr>
          <p:spPr bwMode="auto">
            <a:xfrm>
              <a:off x="7677151"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7881939"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500"/>
                                  </p:stCondLst>
                                  <p:childTnLst>
                                    <p:animEffect transition="out" filter="fade">
                                      <p:cBhvr>
                                        <p:cTn id="6" dur="2000"/>
                                        <p:tgtEl>
                                          <p:spTgt spid="11"/>
                                        </p:tgtEl>
                                      </p:cBhvr>
                                    </p:animEffect>
                                    <p:set>
                                      <p:cBhvr>
                                        <p:cTn id="7" dur="1" fill="hold">
                                          <p:stCondLst>
                                            <p:cond delay="1999"/>
                                          </p:stCondLst>
                                        </p:cTn>
                                        <p:tgtEl>
                                          <p:spTgt spid="11"/>
                                        </p:tgtEl>
                                        <p:attrNameLst>
                                          <p:attrName>style.visibility</p:attrName>
                                        </p:attrNameLst>
                                      </p:cBhvr>
                                      <p:to>
                                        <p:strVal val="hidden"/>
                                      </p:to>
                                    </p:set>
                                  </p:childTnLst>
                                </p:cTn>
                              </p:par>
                            </p:childTnLst>
                          </p:cTn>
                        </p:par>
                        <p:par>
                          <p:cTn id="8" fill="hold">
                            <p:stCondLst>
                              <p:cond delay="2500"/>
                            </p:stCondLst>
                            <p:childTnLst>
                              <p:par>
                                <p:cTn id="9" presetID="10" presetClass="entr" presetSubtype="0" fill="hold" grpId="1"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496B5D0-7D3B-4BD6-AD92-4A408831A9C5}" type="datetimeFigureOut">
              <a:rPr lang="en-US" smtClean="0"/>
              <a:pPr/>
              <a:t>7/4/2012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2DEBB7-3DEF-4305-90FD-68BEEE797ACA}"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496B5D0-7D3B-4BD6-AD92-4A408831A9C5}" type="datetimeFigureOut">
              <a:rPr lang="en-US" smtClean="0"/>
              <a:pPr/>
              <a:t>7/4/2012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2DEBB7-3DEF-4305-90FD-68BEEE797ACA}"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257800"/>
            <a:ext cx="7239000" cy="1143000"/>
          </a:xfrm>
        </p:spPr>
        <p:txBody>
          <a:bodyPr>
            <a:noAutofit/>
          </a:bodyPr>
          <a:lstStyle>
            <a:lvl1pPr algn="l">
              <a:defRPr sz="7200" baseline="0">
                <a:ln w="12700">
                  <a:solidFill>
                    <a:schemeClr val="tx2"/>
                  </a:solidFill>
                </a:ln>
              </a:defRPr>
            </a:lvl1pPr>
          </a:lstStyle>
          <a:p>
            <a:r>
              <a:rPr lang="en-US" smtClean="0"/>
              <a:t>Click to edit Master title style</a:t>
            </a:r>
            <a:endParaRPr lang="en-US" dirty="0"/>
          </a:p>
        </p:txBody>
      </p:sp>
      <p:sp>
        <p:nvSpPr>
          <p:cNvPr id="3" name="Content Placeholder 2"/>
          <p:cNvSpPr>
            <a:spLocks noGrp="1"/>
          </p:cNvSpPr>
          <p:nvPr>
            <p:ph idx="1"/>
          </p:nvPr>
        </p:nvSpPr>
        <p:spPr>
          <a:xfrm>
            <a:off x="1219200" y="838200"/>
            <a:ext cx="7467600" cy="4419600"/>
          </a:xfrm>
        </p:spPr>
        <p:txBody>
          <a:bodyPr>
            <a:normAutofit/>
          </a:bodyPr>
          <a:lstStyle>
            <a:lvl1pPr>
              <a:defRPr sz="2800"/>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496B5D0-7D3B-4BD6-AD92-4A408831A9C5}" type="datetimeFigureOut">
              <a:rPr lang="en-US" smtClean="0"/>
              <a:pPr/>
              <a:t>7/4/2012</a:t>
            </a:fld>
            <a:endParaRPr lang="en-US"/>
          </a:p>
        </p:txBody>
      </p:sp>
      <p:sp>
        <p:nvSpPr>
          <p:cNvPr id="10" name="Slide Number Placeholder 9"/>
          <p:cNvSpPr>
            <a:spLocks noGrp="1"/>
          </p:cNvSpPr>
          <p:nvPr>
            <p:ph type="sldNum" sz="quarter" idx="11"/>
          </p:nvPr>
        </p:nvSpPr>
        <p:spPr/>
        <p:txBody>
          <a:bodyPr/>
          <a:lstStyle/>
          <a:p>
            <a:fld id="{012DEBB7-3DEF-4305-90FD-68BEEE797ACA}" type="slidenum">
              <a:rPr lang="en-US" smtClean="0"/>
              <a:pPr/>
              <a:t>‹#›</a:t>
            </a:fld>
            <a:endParaRPr lang="en-US"/>
          </a:p>
        </p:txBody>
      </p:sp>
      <p:sp>
        <p:nvSpPr>
          <p:cNvPr id="12" name="Footer Placeholder 11"/>
          <p:cNvSpPr>
            <a:spLocks noGrp="1"/>
          </p:cNvSpPr>
          <p:nvPr>
            <p:ph type="ftr" sz="quarter" idx="12"/>
          </p:nvPr>
        </p:nvSpPr>
        <p:spPr/>
        <p:txBody>
          <a:bodyPr/>
          <a:lstStyle/>
          <a:p>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19199" y="4484080"/>
            <a:ext cx="7239001" cy="762000"/>
          </a:xfrm>
        </p:spPr>
        <p:txBody>
          <a:bodyPr bIns="0"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3" name="Title 1"/>
          <p:cNvSpPr>
            <a:spLocks noGrp="1"/>
          </p:cNvSpPr>
          <p:nvPr>
            <p:ph type="title"/>
          </p:nvPr>
        </p:nvSpPr>
        <p:spPr>
          <a:xfrm>
            <a:off x="1219200" y="5257800"/>
            <a:ext cx="7239000" cy="1143000"/>
          </a:xfrm>
        </p:spPr>
        <p:txBody>
          <a:bodyPr>
            <a:noAutofit/>
          </a:bodyPr>
          <a:lstStyle>
            <a:lvl1pPr algn="l">
              <a:defRPr sz="7200" baseline="0">
                <a:ln w="12700">
                  <a:solidFill>
                    <a:schemeClr val="tx2"/>
                  </a:solidFill>
                </a:ln>
              </a:defRPr>
            </a:lvl1pPr>
          </a:lstStyle>
          <a:p>
            <a:r>
              <a:rPr lang="en-US" smtClean="0"/>
              <a:t>Click to edit Master title style</a:t>
            </a:r>
            <a:endParaRPr lang="en-US" dirty="0"/>
          </a:p>
        </p:txBody>
      </p:sp>
      <p:sp>
        <p:nvSpPr>
          <p:cNvPr id="19" name="Date Placeholder 18"/>
          <p:cNvSpPr>
            <a:spLocks noGrp="1"/>
          </p:cNvSpPr>
          <p:nvPr>
            <p:ph type="dt" sz="half" idx="10"/>
          </p:nvPr>
        </p:nvSpPr>
        <p:spPr/>
        <p:txBody>
          <a:bodyPr/>
          <a:lstStyle/>
          <a:p>
            <a:fld id="{A496B5D0-7D3B-4BD6-AD92-4A408831A9C5}" type="datetimeFigureOut">
              <a:rPr lang="en-US" smtClean="0"/>
              <a:pPr/>
              <a:t>7/4/2012</a:t>
            </a:fld>
            <a:endParaRPr lang="en-US"/>
          </a:p>
        </p:txBody>
      </p:sp>
      <p:sp>
        <p:nvSpPr>
          <p:cNvPr id="20" name="Slide Number Placeholder 19"/>
          <p:cNvSpPr>
            <a:spLocks noGrp="1"/>
          </p:cNvSpPr>
          <p:nvPr>
            <p:ph type="sldNum" sz="quarter" idx="11"/>
          </p:nvPr>
        </p:nvSpPr>
        <p:spPr/>
        <p:txBody>
          <a:bodyPr/>
          <a:lstStyle/>
          <a:p>
            <a:fld id="{012DEBB7-3DEF-4305-90FD-68BEEE797ACA}" type="slidenum">
              <a:rPr lang="en-US" smtClean="0"/>
              <a:pPr/>
              <a:t>‹#›</a:t>
            </a:fld>
            <a:endParaRPr lang="en-US"/>
          </a:p>
        </p:txBody>
      </p:sp>
      <p:sp>
        <p:nvSpPr>
          <p:cNvPr id="21" name="Footer Placeholder 20"/>
          <p:cNvSpPr>
            <a:spLocks noGrp="1"/>
          </p:cNvSpPr>
          <p:nvPr>
            <p:ph type="ftr" sz="quarter" idx="12"/>
          </p:nvPr>
        </p:nvSpPr>
        <p:spPr/>
        <p:txBody>
          <a:bodyPr/>
          <a:lstStyle/>
          <a:p>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5" name="Date Placeholder 4"/>
          <p:cNvSpPr>
            <a:spLocks noGrp="1"/>
          </p:cNvSpPr>
          <p:nvPr>
            <p:ph type="dt" sz="half" idx="10"/>
          </p:nvPr>
        </p:nvSpPr>
        <p:spPr/>
        <p:txBody>
          <a:bodyPr/>
          <a:lstStyle/>
          <a:p>
            <a:fld id="{A496B5D0-7D3B-4BD6-AD92-4A408831A9C5}" type="datetimeFigureOut">
              <a:rPr lang="en-US" smtClean="0"/>
              <a:pPr/>
              <a:t>7/4/2012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2DEBB7-3DEF-4305-90FD-68BEEE797ACA}" type="slidenum">
              <a:rPr lang="en-US" smtClean="0"/>
              <a:pPr/>
              <a:t>‹#›</a:t>
            </a:fld>
            <a:endParaRPr lang="en-US"/>
          </a:p>
        </p:txBody>
      </p:sp>
      <p:sp>
        <p:nvSpPr>
          <p:cNvPr id="9" name="Content Placeholder 8"/>
          <p:cNvSpPr>
            <a:spLocks noGrp="1"/>
          </p:cNvSpPr>
          <p:nvPr>
            <p:ph sz="quarter" idx="13"/>
          </p:nvPr>
        </p:nvSpPr>
        <p:spPr>
          <a:xfrm>
            <a:off x="1216152" y="841248"/>
            <a:ext cx="3730752" cy="4389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5102352" y="841248"/>
            <a:ext cx="3730752" cy="4389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19200" y="841248"/>
            <a:ext cx="3733800"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5105400" y="841248"/>
            <a:ext cx="3735267"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A496B5D0-7D3B-4BD6-AD92-4A408831A9C5}" type="datetimeFigureOut">
              <a:rPr lang="en-US" smtClean="0"/>
              <a:pPr/>
              <a:t>7/4/2012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2DEBB7-3DEF-4305-90FD-68BEEE797ACA}" type="slidenum">
              <a:rPr lang="en-US" smtClean="0"/>
              <a:pPr/>
              <a:t>‹#›</a:t>
            </a:fld>
            <a:endParaRPr lang="en-US"/>
          </a:p>
        </p:txBody>
      </p:sp>
      <p:sp>
        <p:nvSpPr>
          <p:cNvPr id="11" name="Content Placeholder 10"/>
          <p:cNvSpPr>
            <a:spLocks noGrp="1"/>
          </p:cNvSpPr>
          <p:nvPr>
            <p:ph sz="quarter" idx="13"/>
          </p:nvPr>
        </p:nvSpPr>
        <p:spPr>
          <a:xfrm>
            <a:off x="1216152" y="1380744"/>
            <a:ext cx="3730752" cy="38404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14"/>
          </p:nvPr>
        </p:nvSpPr>
        <p:spPr>
          <a:xfrm>
            <a:off x="5102352" y="1380743"/>
            <a:ext cx="3730752" cy="38404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496B5D0-7D3B-4BD6-AD92-4A408831A9C5}" type="datetimeFigureOut">
              <a:rPr lang="en-US" smtClean="0"/>
              <a:pPr/>
              <a:t>7/4/2012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2DEBB7-3DEF-4305-90FD-68BEEE797ACA}"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496B5D0-7D3B-4BD6-AD92-4A408831A9C5}" type="datetimeFigureOut">
              <a:rPr lang="en-US" smtClean="0"/>
              <a:pPr/>
              <a:t>7/4/2012</a:t>
            </a:fld>
            <a:endParaRPr lang="en-US"/>
          </a:p>
        </p:txBody>
      </p:sp>
      <p:sp>
        <p:nvSpPr>
          <p:cNvPr id="6" name="Slide Number Placeholder 5"/>
          <p:cNvSpPr>
            <a:spLocks noGrp="1"/>
          </p:cNvSpPr>
          <p:nvPr>
            <p:ph type="sldNum" sz="quarter" idx="11"/>
          </p:nvPr>
        </p:nvSpPr>
        <p:spPr/>
        <p:txBody>
          <a:bodyPr/>
          <a:lstStyle/>
          <a:p>
            <a:fld id="{012DEBB7-3DEF-4305-90FD-68BEEE797ACA}" type="slidenum">
              <a:rPr lang="en-US" smtClean="0"/>
              <a:pPr/>
              <a:t>‹#›</a:t>
            </a:fld>
            <a:endParaRPr lang="en-US"/>
          </a:p>
        </p:txBody>
      </p:sp>
      <p:sp>
        <p:nvSpPr>
          <p:cNvPr id="7" name="Footer Placeholder 6"/>
          <p:cNvSpPr>
            <a:spLocks noGrp="1"/>
          </p:cNvSpPr>
          <p:nvPr>
            <p:ph type="ftr" sz="quarter" idx="12"/>
          </p:nvPr>
        </p:nvSpPr>
        <p:spPr/>
        <p:txBody>
          <a:bodyPr/>
          <a:lstStyle/>
          <a:p>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15000" y="395287"/>
            <a:ext cx="3008313" cy="1162050"/>
          </a:xfrm>
        </p:spPr>
        <p:txBody>
          <a:bodyPr anchor="b"/>
          <a:lstStyle>
            <a:lvl1pPr algn="l">
              <a:defRPr sz="2000" b="1">
                <a:ln>
                  <a:noFill/>
                </a:ln>
                <a:solidFill>
                  <a:srgbClr val="FF7605"/>
                </a:solidFill>
                <a:effectLs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5715000" y="1557337"/>
            <a:ext cx="3008313" cy="4386263"/>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Content Placeholder 13"/>
          <p:cNvSpPr>
            <a:spLocks noGrp="1"/>
          </p:cNvSpPr>
          <p:nvPr>
            <p:ph sz="quarter" idx="13"/>
          </p:nvPr>
        </p:nvSpPr>
        <p:spPr>
          <a:xfrm>
            <a:off x="914400" y="381000"/>
            <a:ext cx="4800600" cy="594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8"/>
          <p:cNvSpPr>
            <a:spLocks noGrp="1"/>
          </p:cNvSpPr>
          <p:nvPr>
            <p:ph type="dt" sz="half" idx="14"/>
          </p:nvPr>
        </p:nvSpPr>
        <p:spPr/>
        <p:txBody>
          <a:bodyPr/>
          <a:lstStyle/>
          <a:p>
            <a:fld id="{A496B5D0-7D3B-4BD6-AD92-4A408831A9C5}" type="datetimeFigureOut">
              <a:rPr lang="en-US" smtClean="0"/>
              <a:pPr/>
              <a:t>7/4/2012</a:t>
            </a:fld>
            <a:endParaRPr lang="en-US"/>
          </a:p>
        </p:txBody>
      </p:sp>
      <p:sp>
        <p:nvSpPr>
          <p:cNvPr id="10" name="Slide Number Placeholder 9"/>
          <p:cNvSpPr>
            <a:spLocks noGrp="1"/>
          </p:cNvSpPr>
          <p:nvPr>
            <p:ph type="sldNum" sz="quarter" idx="15"/>
          </p:nvPr>
        </p:nvSpPr>
        <p:spPr/>
        <p:txBody>
          <a:bodyPr/>
          <a:lstStyle/>
          <a:p>
            <a:fld id="{012DEBB7-3DEF-4305-90FD-68BEEE797ACA}" type="slidenum">
              <a:rPr lang="en-US" smtClean="0"/>
              <a:pPr/>
              <a:t>‹#›</a:t>
            </a:fld>
            <a:endParaRPr lang="en-US"/>
          </a:p>
        </p:txBody>
      </p:sp>
      <p:sp>
        <p:nvSpPr>
          <p:cNvPr id="13" name="Footer Placeholder 12"/>
          <p:cNvSpPr>
            <a:spLocks noGrp="1"/>
          </p:cNvSpPr>
          <p:nvPr>
            <p:ph type="ftr" sz="quarter" idx="16"/>
          </p:nvPr>
        </p:nvSpPr>
        <p:spPr/>
        <p:txBody>
          <a:bodyPr/>
          <a:lstStyle/>
          <a:p>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4624754"/>
            <a:ext cx="5486400" cy="404446"/>
          </a:xfrm>
        </p:spPr>
        <p:txBody>
          <a:bodyPr bIns="0" anchor="b"/>
          <a:lstStyle>
            <a:lvl1pPr algn="l">
              <a:defRPr sz="2000" b="1">
                <a:ln w="12700">
                  <a:noFill/>
                </a:ln>
                <a:solidFill>
                  <a:schemeClr val="tx1"/>
                </a:solidFill>
                <a:effectLst/>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323975" y="381000"/>
            <a:ext cx="5867400" cy="408146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219200" y="5029200"/>
            <a:ext cx="4038600" cy="1371600"/>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96B5D0-7D3B-4BD6-AD92-4A408831A9C5}" type="datetimeFigureOut">
              <a:rPr lang="en-US" smtClean="0"/>
              <a:pPr/>
              <a:t>7/4/2012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2DEBB7-3DEF-4305-90FD-68BEEE797ACA}" type="slidenum">
              <a:rPr lang="en-US" smtClean="0"/>
              <a:pPr/>
              <a:t>‹#›</a:t>
            </a:fld>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228600" cy="6858000"/>
          </a:xfrm>
          <a:prstGeom prst="rect">
            <a:avLst/>
          </a:prstGeom>
          <a:gradFill>
            <a:gsLst>
              <a:gs pos="0">
                <a:schemeClr val="accent1"/>
              </a:gs>
              <a:gs pos="52000">
                <a:schemeClr val="accent6">
                  <a:lumMod val="75000"/>
                </a:schemeClr>
              </a:gs>
              <a:gs pos="100000">
                <a:schemeClr val="accent6">
                  <a:lumMod val="50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13" name="Rectangle 12"/>
          <p:cNvSpPr/>
          <p:nvPr/>
        </p:nvSpPr>
        <p:spPr>
          <a:xfrm>
            <a:off x="0" y="0"/>
            <a:ext cx="228600" cy="6858000"/>
          </a:xfrm>
          <a:prstGeom prst="rect">
            <a:avLst/>
          </a:prstGeom>
          <a:gradFill>
            <a:gsLst>
              <a:gs pos="0">
                <a:schemeClr val="accent1">
                  <a:lumMod val="60000"/>
                  <a:lumOff val="40000"/>
                </a:schemeClr>
              </a:gs>
              <a:gs pos="50000">
                <a:schemeClr val="accent1"/>
              </a:gs>
              <a:gs pos="100000">
                <a:schemeClr val="accent6">
                  <a:lumMod val="75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2" name="Title Placeholder 1"/>
          <p:cNvSpPr>
            <a:spLocks noGrp="1"/>
          </p:cNvSpPr>
          <p:nvPr>
            <p:ph type="title"/>
          </p:nvPr>
        </p:nvSpPr>
        <p:spPr>
          <a:xfrm>
            <a:off x="1219200" y="5257800"/>
            <a:ext cx="7239000" cy="1143000"/>
          </a:xfrm>
          <a:prstGeom prst="rect">
            <a:avLst/>
          </a:prstGeom>
        </p:spPr>
        <p:txBody>
          <a:bodyPr vert="horz" lIns="91440" tIns="45720" rIns="91440" bIns="45720" rtlCol="0" anchor="b">
            <a:noAutofit/>
          </a:bodyPr>
          <a:lstStyle/>
          <a:p>
            <a:endParaRPr lang="en-US" dirty="0"/>
          </a:p>
        </p:txBody>
      </p:sp>
      <p:sp>
        <p:nvSpPr>
          <p:cNvPr id="3" name="Text Placeholder 2"/>
          <p:cNvSpPr>
            <a:spLocks noGrp="1"/>
          </p:cNvSpPr>
          <p:nvPr>
            <p:ph type="body" idx="1"/>
          </p:nvPr>
        </p:nvSpPr>
        <p:spPr>
          <a:xfrm>
            <a:off x="1219200" y="838200"/>
            <a:ext cx="7467600" cy="4419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1259680" y="6553200"/>
            <a:ext cx="7162800" cy="228600"/>
          </a:xfrm>
          <a:prstGeom prst="rect">
            <a:avLst/>
          </a:prstGeom>
        </p:spPr>
        <p:txBody>
          <a:bodyPr vert="horz" lIns="91440" tIns="45720" rIns="91440" bIns="45720" rtlCol="0" anchor="ctr"/>
          <a:lstStyle>
            <a:lvl1pPr algn="l">
              <a:defRPr sz="1200">
                <a:solidFill>
                  <a:schemeClr val="tx1">
                    <a:lumMod val="60000"/>
                    <a:lumOff val="40000"/>
                  </a:schemeClr>
                </a:solidFill>
              </a:defRPr>
            </a:lvl1pPr>
          </a:lstStyle>
          <a:p>
            <a:endParaRPr lang="en-US"/>
          </a:p>
        </p:txBody>
      </p:sp>
      <p:sp>
        <p:nvSpPr>
          <p:cNvPr id="6" name="Slide Number Placeholder 5"/>
          <p:cNvSpPr>
            <a:spLocks noGrp="1"/>
          </p:cNvSpPr>
          <p:nvPr>
            <p:ph type="sldNum" sz="quarter" idx="4"/>
          </p:nvPr>
        </p:nvSpPr>
        <p:spPr>
          <a:xfrm>
            <a:off x="8686800" y="5740400"/>
            <a:ext cx="381000" cy="365125"/>
          </a:xfrm>
          <a:prstGeom prst="rect">
            <a:avLst/>
          </a:prstGeom>
        </p:spPr>
        <p:txBody>
          <a:bodyPr vert="horz" lIns="91440" tIns="45720" rIns="91440" bIns="45720" rtlCol="0" anchor="ctr"/>
          <a:lstStyle>
            <a:lvl1pPr algn="l">
              <a:defRPr sz="1200" b="0">
                <a:solidFill>
                  <a:schemeClr val="tx2">
                    <a:lumMod val="60000"/>
                    <a:lumOff val="40000"/>
                  </a:schemeClr>
                </a:solidFill>
              </a:defRPr>
            </a:lvl1pPr>
          </a:lstStyle>
          <a:p>
            <a:fld id="{012DEBB7-3DEF-4305-90FD-68BEEE797ACA}" type="slidenum">
              <a:rPr lang="en-US" smtClean="0"/>
              <a:pPr/>
              <a:t>‹#›</a:t>
            </a:fld>
            <a:endParaRPr lang="en-US"/>
          </a:p>
        </p:txBody>
      </p:sp>
      <p:sp>
        <p:nvSpPr>
          <p:cNvPr id="16" name="Freeform 5"/>
          <p:cNvSpPr>
            <a:spLocks/>
          </p:cNvSpPr>
          <p:nvPr/>
        </p:nvSpPr>
        <p:spPr bwMode="auto">
          <a:xfrm>
            <a:off x="8453438" y="571500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solidFill>
            <a:schemeClr val="tx2">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Date Placeholder 3"/>
          <p:cNvSpPr>
            <a:spLocks noGrp="1"/>
          </p:cNvSpPr>
          <p:nvPr>
            <p:ph type="dt" sz="half" idx="2"/>
          </p:nvPr>
        </p:nvSpPr>
        <p:spPr>
          <a:xfrm rot="16200000">
            <a:off x="-1198682" y="4821116"/>
            <a:ext cx="2625969" cy="228600"/>
          </a:xfrm>
          <a:prstGeom prst="rect">
            <a:avLst/>
          </a:prstGeom>
        </p:spPr>
        <p:txBody>
          <a:bodyPr vert="horz" lIns="91440" tIns="45720" rIns="91440" bIns="45720" rtlCol="0" anchor="ctr"/>
          <a:lstStyle>
            <a:lvl1pPr algn="l">
              <a:defRPr sz="1200">
                <a:solidFill>
                  <a:srgbClr val="FFFFFF"/>
                </a:solidFill>
              </a:defRPr>
            </a:lvl1pPr>
          </a:lstStyle>
          <a:p>
            <a:fld id="{A496B5D0-7D3B-4BD6-AD92-4A408831A9C5}" type="datetimeFigureOut">
              <a:rPr lang="en-US" smtClean="0"/>
              <a:pPr/>
              <a:t>7/4/2012</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500"/>
                                  </p:stCondLst>
                                  <p:childTnLst>
                                    <p:animEffect transition="out" filter="fade">
                                      <p:cBhvr>
                                        <p:cTn id="6" dur="2000"/>
                                        <p:tgtEl>
                                          <p:spTgt spid="13"/>
                                        </p:tgtEl>
                                      </p:cBhvr>
                                    </p:animEffect>
                                    <p:set>
                                      <p:cBhvr>
                                        <p:cTn id="7" dur="1" fill="hold">
                                          <p:stCondLst>
                                            <p:cond delay="1999"/>
                                          </p:stCondLst>
                                        </p:cTn>
                                        <p:tgtEl>
                                          <p:spTgt spid="13"/>
                                        </p:tgtEl>
                                        <p:attrNameLst>
                                          <p:attrName>style.visibility</p:attrName>
                                        </p:attrNameLst>
                                      </p:cBhvr>
                                      <p:to>
                                        <p:strVal val="hidden"/>
                                      </p:to>
                                    </p:set>
                                  </p:childTnLst>
                                </p:cTn>
                              </p:par>
                            </p:childTnLst>
                          </p:cTn>
                        </p:par>
                        <p:par>
                          <p:cTn id="8" fill="hold">
                            <p:stCondLst>
                              <p:cond delay="2500"/>
                            </p:stCondLst>
                            <p:childTnLst>
                              <p:par>
                                <p:cTn id="9" presetID="10" presetClass="entr" presetSubtype="0" fill="hold" grpId="1"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Lst>
  </p:timing>
  <p:txStyles>
    <p:titleStyle>
      <a:lvl1pPr algn="l" defTabSz="914400" rtl="0" eaLnBrk="1" latinLnBrk="0" hangingPunct="1">
        <a:spcBef>
          <a:spcPct val="0"/>
        </a:spcBef>
        <a:buNone/>
        <a:defRPr sz="7200" b="1" kern="120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2"/>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Calibri"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Clr>
          <a:schemeClr val="tx1"/>
        </a:buClr>
        <a:buFont typeface="Calibri" pitchFamily="34" charset="0"/>
        <a:buChar char="&gt;"/>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Calibri"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81743" y="261257"/>
            <a:ext cx="7848600" cy="1384995"/>
          </a:xfrm>
          <a:prstGeom prst="rect">
            <a:avLst/>
          </a:prstGeom>
        </p:spPr>
        <p:style>
          <a:lnRef idx="0">
            <a:schemeClr val="accent6"/>
          </a:lnRef>
          <a:fillRef idx="1003">
            <a:schemeClr val="dk1"/>
          </a:fillRef>
          <a:effectRef idx="3">
            <a:schemeClr val="accent6"/>
          </a:effectRef>
          <a:fontRef idx="minor">
            <a:schemeClr val="lt1"/>
          </a:fontRef>
        </p:style>
        <p:txBody>
          <a:bodyPr wrap="square" rtlCol="0">
            <a:spAutoFit/>
          </a:bodyPr>
          <a:lstStyle/>
          <a:p>
            <a:pPr algn="ctr"/>
            <a:r>
              <a:rPr lang="en-US" sz="2800" b="1" spc="-150" dirty="0">
                <a:latin typeface="Arial" pitchFamily="34" charset="0"/>
                <a:cs typeface="Arial" pitchFamily="34" charset="0"/>
              </a:rPr>
              <a:t>KAU E-CROP DOCTOR </a:t>
            </a:r>
            <a:r>
              <a:rPr lang="en-US" sz="2800" b="1" spc="-150" dirty="0" smtClean="0">
                <a:latin typeface="Arial" pitchFamily="34" charset="0"/>
                <a:cs typeface="Arial" pitchFamily="34" charset="0"/>
              </a:rPr>
              <a:t>(Version 2012.01</a:t>
            </a:r>
            <a:r>
              <a:rPr lang="en-US" sz="2800" b="1" spc="-150" dirty="0">
                <a:latin typeface="Arial" pitchFamily="34" charset="0"/>
                <a:cs typeface="Arial" pitchFamily="34" charset="0"/>
              </a:rPr>
              <a:t>)</a:t>
            </a:r>
            <a:r>
              <a:rPr lang="en-US" sz="2800" b="1" spc="-150" dirty="0">
                <a:ln w="11430"/>
                <a:solidFill>
                  <a:schemeClr val="accent6">
                    <a:lumMod val="50000"/>
                  </a:schemeClr>
                </a:solidFill>
                <a:latin typeface="Arial" pitchFamily="34" charset="0"/>
                <a:cs typeface="Arial" pitchFamily="34" charset="0"/>
              </a:rPr>
              <a:t> </a:t>
            </a:r>
            <a:r>
              <a:rPr lang="en-US" sz="2800" b="1" spc="-150" dirty="0">
                <a:ln w="11430"/>
                <a:solidFill>
                  <a:schemeClr val="bg1"/>
                </a:solidFill>
                <a:latin typeface="Arial" pitchFamily="34" charset="0"/>
                <a:cs typeface="Arial" pitchFamily="34" charset="0"/>
              </a:rPr>
              <a:t>USER MANUAL</a:t>
            </a:r>
            <a:endParaRPr lang="en-US" sz="3200" b="1" spc="-150" dirty="0">
              <a:latin typeface="Century Gothic" pitchFamily="34" charset="0"/>
            </a:endParaRPr>
          </a:p>
        </p:txBody>
      </p:sp>
      <p:sp>
        <p:nvSpPr>
          <p:cNvPr id="2" name="Title 1"/>
          <p:cNvSpPr>
            <a:spLocks noGrp="1"/>
          </p:cNvSpPr>
          <p:nvPr>
            <p:ph type="ctrTitle"/>
          </p:nvPr>
        </p:nvSpPr>
        <p:spPr>
          <a:xfrm>
            <a:off x="1188052" y="1602059"/>
            <a:ext cx="7235981" cy="4493941"/>
          </a:xfrm>
        </p:spPr>
        <p:txBody>
          <a:bodyPr/>
          <a:lstStyle/>
          <a:p>
            <a:r>
              <a:rPr lang="en-US" sz="2200" b="0" kern="0" dirty="0">
                <a:solidFill>
                  <a:schemeClr val="tx1">
                    <a:lumMod val="50000"/>
                  </a:schemeClr>
                </a:solidFill>
                <a:effectLst/>
                <a:latin typeface="Arial Narrow" pitchFamily="34" charset="0"/>
                <a:cs typeface="Arial" pitchFamily="34" charset="0"/>
              </a:rPr>
              <a:t>KAU E-Crop Doctor is a digital plant protection advisor  developed by Centre for E- Learning for the crops of Kerala based on the latest recommendations</a:t>
            </a:r>
            <a:br>
              <a:rPr lang="en-US" sz="2200" b="0" kern="0" dirty="0">
                <a:solidFill>
                  <a:schemeClr val="tx1">
                    <a:lumMod val="50000"/>
                  </a:schemeClr>
                </a:solidFill>
                <a:effectLst/>
                <a:latin typeface="Arial Narrow" pitchFamily="34" charset="0"/>
                <a:cs typeface="Arial" pitchFamily="34" charset="0"/>
              </a:rPr>
            </a:br>
            <a:r>
              <a:rPr lang="en-US" sz="2200" b="0" dirty="0">
                <a:solidFill>
                  <a:schemeClr val="tx1">
                    <a:lumMod val="50000"/>
                  </a:schemeClr>
                </a:solidFill>
                <a:effectLst/>
                <a:latin typeface="Arial Narrow" pitchFamily="34" charset="0"/>
                <a:cs typeface="Arial" pitchFamily="34" charset="0"/>
              </a:rPr>
              <a:t/>
            </a:r>
            <a:br>
              <a:rPr lang="en-US" sz="2200" b="0" dirty="0">
                <a:solidFill>
                  <a:schemeClr val="tx1">
                    <a:lumMod val="50000"/>
                  </a:schemeClr>
                </a:solidFill>
                <a:effectLst/>
                <a:latin typeface="Arial Narrow" pitchFamily="34" charset="0"/>
                <a:cs typeface="Arial" pitchFamily="34" charset="0"/>
              </a:rPr>
            </a:br>
            <a:r>
              <a:rPr lang="en-US" sz="2200" b="0" dirty="0">
                <a:solidFill>
                  <a:schemeClr val="tx1">
                    <a:lumMod val="50000"/>
                  </a:schemeClr>
                </a:solidFill>
                <a:effectLst/>
                <a:latin typeface="Arial Narrow" pitchFamily="34" charset="0"/>
                <a:cs typeface="Arial" pitchFamily="34" charset="0"/>
              </a:rPr>
              <a:t>The software will be updated  frequently and hence please always use the latest version </a:t>
            </a:r>
            <a:br>
              <a:rPr lang="en-US" sz="2200" b="0" dirty="0">
                <a:solidFill>
                  <a:schemeClr val="tx1">
                    <a:lumMod val="50000"/>
                  </a:schemeClr>
                </a:solidFill>
                <a:effectLst/>
                <a:latin typeface="Arial Narrow" pitchFamily="34" charset="0"/>
                <a:cs typeface="Arial" pitchFamily="34" charset="0"/>
              </a:rPr>
            </a:br>
            <a:r>
              <a:rPr lang="en-US" sz="2200" b="0" dirty="0">
                <a:solidFill>
                  <a:schemeClr val="tx1">
                    <a:lumMod val="50000"/>
                  </a:schemeClr>
                </a:solidFill>
                <a:effectLst/>
                <a:latin typeface="Arial Narrow" pitchFamily="34" charset="0"/>
                <a:cs typeface="Arial" pitchFamily="34" charset="0"/>
              </a:rPr>
              <a:t/>
            </a:r>
            <a:br>
              <a:rPr lang="en-US" sz="2200" b="0" dirty="0">
                <a:solidFill>
                  <a:schemeClr val="tx1">
                    <a:lumMod val="50000"/>
                  </a:schemeClr>
                </a:solidFill>
                <a:effectLst/>
                <a:latin typeface="Arial Narrow" pitchFamily="34" charset="0"/>
                <a:cs typeface="Arial" pitchFamily="34" charset="0"/>
              </a:rPr>
            </a:br>
            <a:r>
              <a:rPr lang="en-US" sz="2200" b="0" dirty="0" smtClean="0">
                <a:solidFill>
                  <a:schemeClr val="tx1">
                    <a:lumMod val="50000"/>
                  </a:schemeClr>
                </a:solidFill>
                <a:effectLst/>
                <a:latin typeface="Arial Narrow" pitchFamily="34" charset="0"/>
                <a:cs typeface="Arial" pitchFamily="34" charset="0"/>
              </a:rPr>
              <a:t>Before </a:t>
            </a:r>
            <a:r>
              <a:rPr lang="en-US" sz="2200" b="0" dirty="0">
                <a:solidFill>
                  <a:schemeClr val="tx1">
                    <a:lumMod val="50000"/>
                  </a:schemeClr>
                </a:solidFill>
                <a:effectLst/>
                <a:latin typeface="Arial Narrow" pitchFamily="34" charset="0"/>
                <a:cs typeface="Arial" pitchFamily="34" charset="0"/>
              </a:rPr>
              <a:t>using the chemicals confirm your diagnosis with an agricultural expert</a:t>
            </a:r>
            <a:r>
              <a:rPr lang="en-US" sz="2200" b="0" dirty="0">
                <a:effectLst/>
                <a:latin typeface="Arial Narrow" pitchFamily="34" charset="0"/>
                <a:cs typeface="Arial" pitchFamily="34" charset="0"/>
              </a:rPr>
              <a:t/>
            </a:r>
            <a:br>
              <a:rPr lang="en-US" sz="2200" b="0" dirty="0">
                <a:effectLst/>
                <a:latin typeface="Arial Narrow" pitchFamily="34" charset="0"/>
                <a:cs typeface="Arial" pitchFamily="34" charset="0"/>
              </a:rPr>
            </a:br>
            <a:endParaRPr lang="en-US" sz="2200" b="0" dirty="0">
              <a:effectLst/>
              <a:latin typeface="Arial Narrow"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590" t="23680" r="24573" b="8015"/>
          <a:stretch/>
        </p:blipFill>
        <p:spPr bwMode="auto">
          <a:xfrm>
            <a:off x="381000" y="289111"/>
            <a:ext cx="3980329" cy="3993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own Arrow 3"/>
          <p:cNvSpPr/>
          <p:nvPr/>
        </p:nvSpPr>
        <p:spPr>
          <a:xfrm rot="20216489">
            <a:off x="4038601" y="2500540"/>
            <a:ext cx="457200" cy="685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p:cNvSpPr/>
          <p:nvPr/>
        </p:nvSpPr>
        <p:spPr>
          <a:xfrm>
            <a:off x="3429000" y="2133600"/>
            <a:ext cx="932329" cy="609600"/>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4724400" y="152400"/>
            <a:ext cx="4191000" cy="400110"/>
          </a:xfrm>
          <a:prstGeom prst="rect">
            <a:avLst/>
          </a:prstGeom>
        </p:spPr>
        <p:txBody>
          <a:bodyPr wrap="square">
            <a:spAutoFit/>
          </a:bodyPr>
          <a:lstStyle/>
          <a:p>
            <a:r>
              <a:rPr lang="en-US" sz="2000" b="1" spc="-150" dirty="0" smtClean="0">
                <a:solidFill>
                  <a:schemeClr val="tx1">
                    <a:lumMod val="50000"/>
                  </a:schemeClr>
                </a:solidFill>
                <a:latin typeface="Century Gothic" pitchFamily="34" charset="0"/>
              </a:rPr>
              <a:t>Illustration 2: Diseases</a:t>
            </a:r>
            <a:endParaRPr lang="en-US" sz="2000" b="1" spc="-150" dirty="0">
              <a:solidFill>
                <a:schemeClr val="tx1">
                  <a:lumMod val="50000"/>
                </a:schemeClr>
              </a:solidFill>
              <a:latin typeface="Century Gothic" pitchFamily="34" charset="0"/>
            </a:endParaRPr>
          </a:p>
        </p:txBody>
      </p:sp>
      <p:sp>
        <p:nvSpPr>
          <p:cNvPr id="8" name="Oval 7"/>
          <p:cNvSpPr/>
          <p:nvPr/>
        </p:nvSpPr>
        <p:spPr>
          <a:xfrm>
            <a:off x="5105400" y="1066800"/>
            <a:ext cx="685800" cy="1066800"/>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4000" b="1" dirty="0" smtClean="0">
                <a:ln w="18000">
                  <a:solidFill>
                    <a:schemeClr val="accent2">
                      <a:satMod val="140000"/>
                    </a:schemeClr>
                  </a:solidFill>
                  <a:prstDash val="solid"/>
                  <a:miter lim="800000"/>
                </a:ln>
                <a:solidFill>
                  <a:schemeClr val="accent4">
                    <a:lumMod val="75000"/>
                  </a:schemeClr>
                </a:solidFill>
                <a:effectLst>
                  <a:outerShdw blurRad="25500" dist="23000" dir="7020000" algn="tl">
                    <a:srgbClr val="000000">
                      <a:alpha val="50000"/>
                    </a:srgbClr>
                  </a:outerShdw>
                </a:effectLst>
              </a:rPr>
              <a:t>1</a:t>
            </a:r>
            <a:endParaRPr lang="en-US" dirty="0">
              <a:solidFill>
                <a:schemeClr val="accent4">
                  <a:lumMod val="75000"/>
                </a:schemeClr>
              </a:solidFill>
            </a:endParaRPr>
          </a:p>
        </p:txBody>
      </p:sp>
      <p:sp>
        <p:nvSpPr>
          <p:cNvPr id="9" name="TextBox 8"/>
          <p:cNvSpPr txBox="1"/>
          <p:nvPr/>
        </p:nvSpPr>
        <p:spPr>
          <a:xfrm>
            <a:off x="5791200" y="1143000"/>
            <a:ext cx="2514600" cy="1323439"/>
          </a:xfrm>
          <a:prstGeom prst="rect">
            <a:avLst/>
          </a:prstGeom>
          <a:noFill/>
        </p:spPr>
        <p:txBody>
          <a:bodyPr wrap="square" rtlCol="0">
            <a:spAutoFit/>
          </a:bodyPr>
          <a:lstStyle/>
          <a:p>
            <a:r>
              <a:rPr lang="en-US" sz="1600" b="1" dirty="0" smtClean="0">
                <a:solidFill>
                  <a:schemeClr val="accent6">
                    <a:lumMod val="75000"/>
                  </a:schemeClr>
                </a:solidFill>
                <a:latin typeface="Comic Sans MS" pitchFamily="66" charset="0"/>
              </a:rPr>
              <a:t>Click ‘DISEASES’ for DISEASE CONTROL menu</a:t>
            </a:r>
            <a:endParaRPr lang="en-US" sz="1600" b="1" dirty="0">
              <a:solidFill>
                <a:schemeClr val="accent6">
                  <a:lumMod val="75000"/>
                </a:schemeClr>
              </a:solidFill>
              <a:latin typeface="Comic Sans MS" pitchFamily="66" charset="0"/>
            </a:endParaRPr>
          </a:p>
        </p:txBody>
      </p:sp>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7831" r="26185" b="13076"/>
          <a:stretch/>
        </p:blipFill>
        <p:spPr bwMode="auto">
          <a:xfrm>
            <a:off x="3810000" y="3248481"/>
            <a:ext cx="4909191" cy="328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1295400" y="5410200"/>
            <a:ext cx="2286000" cy="1015663"/>
          </a:xfrm>
          <a:prstGeom prst="rect">
            <a:avLst/>
          </a:prstGeom>
          <a:noFill/>
        </p:spPr>
        <p:txBody>
          <a:bodyPr wrap="square" rtlCol="0">
            <a:spAutoFit/>
          </a:bodyPr>
          <a:lstStyle/>
          <a:p>
            <a:r>
              <a:rPr lang="en-US" sz="2000" spc="-150" dirty="0" smtClean="0">
                <a:solidFill>
                  <a:srgbClr val="002060"/>
                </a:solidFill>
                <a:effectLst>
                  <a:outerShdw blurRad="38100" dist="38100" dir="2700000" algn="tl">
                    <a:srgbClr val="000000">
                      <a:alpha val="43137"/>
                    </a:srgbClr>
                  </a:outerShdw>
                </a:effectLst>
                <a:latin typeface="Arial Narrow" pitchFamily="34" charset="0"/>
              </a:rPr>
              <a:t>Click here for trade names of fungicides</a:t>
            </a:r>
            <a:endParaRPr lang="en-US" sz="2000" spc="-150" dirty="0">
              <a:solidFill>
                <a:srgbClr val="002060"/>
              </a:solidFill>
              <a:effectLst>
                <a:outerShdw blurRad="38100" dist="38100" dir="2700000" algn="tl">
                  <a:srgbClr val="000000">
                    <a:alpha val="43137"/>
                  </a:srgbClr>
                </a:outerShdw>
              </a:effectLst>
              <a:latin typeface="Arial Narrow" pitchFamily="34" charset="0"/>
            </a:endParaRPr>
          </a:p>
        </p:txBody>
      </p:sp>
      <p:cxnSp>
        <p:nvCxnSpPr>
          <p:cNvPr id="12" name="Elbow Connector 11"/>
          <p:cNvCxnSpPr/>
          <p:nvPr/>
        </p:nvCxnSpPr>
        <p:spPr>
          <a:xfrm rot="10800000" flipV="1">
            <a:off x="3352800" y="5918030"/>
            <a:ext cx="4038600" cy="330369"/>
          </a:xfrm>
          <a:prstGeom prst="bentConnector3">
            <a:avLst>
              <a:gd name="adj1" fmla="val 16307"/>
            </a:avLst>
          </a:prstGeom>
          <a:ln>
            <a:tailEnd type="arrow"/>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394313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287"/>
          <a:stretch/>
        </p:blipFill>
        <p:spPr bwMode="auto">
          <a:xfrm>
            <a:off x="228601" y="17929"/>
            <a:ext cx="4648199" cy="3792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Left Arrow 2"/>
          <p:cNvSpPr/>
          <p:nvPr/>
        </p:nvSpPr>
        <p:spPr>
          <a:xfrm>
            <a:off x="4431087" y="969425"/>
            <a:ext cx="979113" cy="5334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p:cNvSpPr/>
          <p:nvPr/>
        </p:nvSpPr>
        <p:spPr>
          <a:xfrm>
            <a:off x="3016624" y="899645"/>
            <a:ext cx="914400" cy="609600"/>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6324600" y="426184"/>
            <a:ext cx="2743200" cy="1477328"/>
          </a:xfrm>
          <a:prstGeom prst="rect">
            <a:avLst/>
          </a:prstGeom>
        </p:spPr>
        <p:txBody>
          <a:bodyPr wrap="square">
            <a:spAutoFit/>
          </a:bodyPr>
          <a:lstStyle/>
          <a:p>
            <a:r>
              <a:rPr lang="en-US" b="1" spc="-150" dirty="0" smtClean="0">
                <a:solidFill>
                  <a:schemeClr val="accent6">
                    <a:lumMod val="75000"/>
                  </a:schemeClr>
                </a:solidFill>
                <a:latin typeface="Comic Sans MS" pitchFamily="66" charset="0"/>
              </a:rPr>
              <a:t>Click ‘VEGETABLES’ for vegetable disease control menu</a:t>
            </a:r>
            <a:endParaRPr lang="en-US" b="1" spc="-150" dirty="0">
              <a:solidFill>
                <a:schemeClr val="accent6">
                  <a:lumMod val="75000"/>
                </a:schemeClr>
              </a:solidFill>
              <a:latin typeface="Comic Sans MS" pitchFamily="66" charset="0"/>
            </a:endParaRPr>
          </a:p>
        </p:txBody>
      </p:sp>
      <p:sp>
        <p:nvSpPr>
          <p:cNvPr id="11" name="Oval 10"/>
          <p:cNvSpPr/>
          <p:nvPr/>
        </p:nvSpPr>
        <p:spPr>
          <a:xfrm>
            <a:off x="5638800" y="762000"/>
            <a:ext cx="685800" cy="1066800"/>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4000" b="1" dirty="0" smtClean="0">
                <a:ln w="18000">
                  <a:solidFill>
                    <a:schemeClr val="accent2">
                      <a:satMod val="140000"/>
                    </a:schemeClr>
                  </a:solidFill>
                  <a:prstDash val="solid"/>
                  <a:miter lim="800000"/>
                </a:ln>
                <a:solidFill>
                  <a:schemeClr val="accent4">
                    <a:lumMod val="75000"/>
                  </a:schemeClr>
                </a:solidFill>
                <a:effectLst>
                  <a:outerShdw blurRad="25500" dist="23000" dir="7020000" algn="tl">
                    <a:srgbClr val="000000">
                      <a:alpha val="50000"/>
                    </a:srgbClr>
                  </a:outerShdw>
                </a:effectLst>
              </a:rPr>
              <a:t>2</a:t>
            </a:r>
            <a:endParaRPr lang="en-US" dirty="0">
              <a:solidFill>
                <a:schemeClr val="accent4">
                  <a:lumMod val="75000"/>
                </a:schemeClr>
              </a:solidFill>
            </a:endParaRPr>
          </a:p>
        </p:txBody>
      </p:sp>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8345" r="27170" b="24775"/>
          <a:stretch/>
        </p:blipFill>
        <p:spPr bwMode="auto">
          <a:xfrm>
            <a:off x="3447757" y="3581400"/>
            <a:ext cx="5443316" cy="3124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Straight Arrow Connector 12"/>
          <p:cNvCxnSpPr/>
          <p:nvPr/>
        </p:nvCxnSpPr>
        <p:spPr>
          <a:xfrm rot="16200000" flipH="1">
            <a:off x="4495800" y="3352800"/>
            <a:ext cx="762000" cy="609600"/>
          </a:xfrm>
          <a:prstGeom prst="straightConnector1">
            <a:avLst/>
          </a:prstGeom>
          <a:ln>
            <a:prstDash val="lgDash"/>
            <a:tailEnd type="arrow"/>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1848713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209" t="32245" r="7712" b="19651"/>
          <a:stretch/>
        </p:blipFill>
        <p:spPr bwMode="auto">
          <a:xfrm>
            <a:off x="1524000" y="2514600"/>
            <a:ext cx="6544916"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11247"/>
          <a:stretch/>
        </p:blipFill>
        <p:spPr bwMode="auto">
          <a:xfrm>
            <a:off x="2599765" y="3276600"/>
            <a:ext cx="1631576" cy="120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5"/>
          <p:cNvSpPr/>
          <p:nvPr/>
        </p:nvSpPr>
        <p:spPr>
          <a:xfrm>
            <a:off x="2134901" y="1223665"/>
            <a:ext cx="685800" cy="1066800"/>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4000" b="1" dirty="0" smtClean="0">
                <a:ln w="18000">
                  <a:solidFill>
                    <a:schemeClr val="accent2">
                      <a:satMod val="140000"/>
                    </a:schemeClr>
                  </a:solidFill>
                  <a:prstDash val="solid"/>
                  <a:miter lim="800000"/>
                </a:ln>
                <a:solidFill>
                  <a:schemeClr val="accent4">
                    <a:lumMod val="75000"/>
                  </a:schemeClr>
                </a:solidFill>
                <a:effectLst>
                  <a:outerShdw blurRad="25500" dist="23000" dir="7020000" algn="tl">
                    <a:srgbClr val="000000">
                      <a:alpha val="50000"/>
                    </a:srgbClr>
                  </a:outerShdw>
                </a:effectLst>
              </a:rPr>
              <a:t>3</a:t>
            </a:r>
            <a:endParaRPr lang="en-US" dirty="0">
              <a:solidFill>
                <a:schemeClr val="accent4">
                  <a:lumMod val="75000"/>
                </a:schemeClr>
              </a:solidFill>
            </a:endParaRPr>
          </a:p>
        </p:txBody>
      </p:sp>
      <p:sp>
        <p:nvSpPr>
          <p:cNvPr id="7" name="TextBox 6"/>
          <p:cNvSpPr txBox="1"/>
          <p:nvPr/>
        </p:nvSpPr>
        <p:spPr>
          <a:xfrm>
            <a:off x="2788044" y="1295400"/>
            <a:ext cx="4038600" cy="923330"/>
          </a:xfrm>
          <a:prstGeom prst="rect">
            <a:avLst/>
          </a:prstGeom>
          <a:noFill/>
        </p:spPr>
        <p:txBody>
          <a:bodyPr wrap="square" rtlCol="0">
            <a:spAutoFit/>
          </a:bodyPr>
          <a:lstStyle/>
          <a:p>
            <a:r>
              <a:rPr lang="en-US" b="1" spc="-150" dirty="0" smtClean="0">
                <a:solidFill>
                  <a:schemeClr val="accent6">
                    <a:lumMod val="75000"/>
                  </a:schemeClr>
                </a:solidFill>
                <a:latin typeface="Comic Sans MS" pitchFamily="66" charset="0"/>
              </a:rPr>
              <a:t>Click on the drop down menu to select diseases of vegetables</a:t>
            </a:r>
            <a:endParaRPr lang="en-US" b="1" spc="-150" dirty="0">
              <a:solidFill>
                <a:schemeClr val="accent6">
                  <a:lumMod val="75000"/>
                </a:schemeClr>
              </a:solidFill>
              <a:latin typeface="Comic Sans MS" pitchFamily="66" charset="0"/>
            </a:endParaRPr>
          </a:p>
        </p:txBody>
      </p:sp>
      <p:pic>
        <p:nvPicPr>
          <p:cNvPr id="8" name="Picture 8" descr="http://t3.gstatic.com/images?q=tbn:ANd9GcTNSLuW-i36c70r0SyrIeozmBP6-tdF8Tlzr4roAwc1rlyjZoBlaQ"/>
          <p:cNvPicPr>
            <a:picLocks noChangeAspect="1" noChangeArrowheads="1"/>
          </p:cNvPicPr>
          <p:nvPr/>
        </p:nvPicPr>
        <p:blipFill rotWithShape="1">
          <a:blip r:embed="rId4">
            <a:extLst>
              <a:ext uri="{28A0092B-C50C-407E-A947-70E740481C1C}">
                <a14:useLocalDpi xmlns:a14="http://schemas.microsoft.com/office/drawing/2010/main" val="0"/>
              </a:ext>
            </a:extLst>
          </a:blip>
          <a:srcRect l="27818" t="5848" r="25442" b="6665"/>
          <a:stretch/>
        </p:blipFill>
        <p:spPr bwMode="auto">
          <a:xfrm rot="14233834">
            <a:off x="3341702" y="2095528"/>
            <a:ext cx="761586" cy="1476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62291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52400" y="3352800"/>
            <a:ext cx="9677400" cy="2585323"/>
          </a:xfrm>
          <a:prstGeom prst="rect">
            <a:avLst/>
          </a:prstGeom>
          <a:noFill/>
        </p:spPr>
        <p:txBody>
          <a:bodyPr wrap="square" rtlCol="0">
            <a:spAutoFit/>
          </a:bodyPr>
          <a:lstStyle/>
          <a:p>
            <a:pPr algn="ctr"/>
            <a:r>
              <a:rPr lang="en-US" sz="1600" b="1" dirty="0" smtClean="0">
                <a:latin typeface="Arial Narrow" pitchFamily="34" charset="0"/>
              </a:rPr>
              <a:t>Here is the results page</a:t>
            </a:r>
          </a:p>
          <a:p>
            <a:endParaRPr lang="en-US" sz="1600" b="1" dirty="0" smtClean="0">
              <a:latin typeface="Arial Narrow" pitchFamily="34" charset="0"/>
            </a:endParaRPr>
          </a:p>
          <a:p>
            <a:r>
              <a:rPr lang="en-US" sz="1600" b="1" dirty="0" smtClean="0">
                <a:latin typeface="Arial Narrow" pitchFamily="34" charset="0"/>
              </a:rPr>
              <a:t>Column 1</a:t>
            </a:r>
            <a:r>
              <a:rPr lang="en-US" sz="1600" b="1" dirty="0" smtClean="0">
                <a:latin typeface="Arial Narrow" pitchFamily="34" charset="0"/>
                <a:sym typeface="Wingdings" pitchFamily="2" charset="2"/>
              </a:rPr>
              <a:t> </a:t>
            </a:r>
            <a:r>
              <a:rPr lang="en-US" sz="1600" b="1" dirty="0" smtClean="0">
                <a:solidFill>
                  <a:schemeClr val="accent6"/>
                </a:solidFill>
                <a:latin typeface="Arial Narrow" pitchFamily="34" charset="0"/>
                <a:sym typeface="Wingdings" pitchFamily="2" charset="2"/>
              </a:rPr>
              <a:t>fungicide to be used</a:t>
            </a:r>
          </a:p>
          <a:p>
            <a:r>
              <a:rPr lang="en-US" sz="1600" b="1" dirty="0" smtClean="0">
                <a:latin typeface="Arial Narrow" pitchFamily="34" charset="0"/>
              </a:rPr>
              <a:t>Column 2</a:t>
            </a:r>
            <a:r>
              <a:rPr lang="en-US" sz="1600" b="1" dirty="0" smtClean="0">
                <a:latin typeface="Arial Narrow" pitchFamily="34" charset="0"/>
                <a:sym typeface="Wingdings" pitchFamily="2" charset="2"/>
              </a:rPr>
              <a:t> </a:t>
            </a:r>
            <a:r>
              <a:rPr lang="en-US" sz="1600" b="1" dirty="0" smtClean="0">
                <a:solidFill>
                  <a:schemeClr val="accent5">
                    <a:lumMod val="50000"/>
                  </a:schemeClr>
                </a:solidFill>
                <a:latin typeface="Arial Narrow" pitchFamily="34" charset="0"/>
                <a:sym typeface="Wingdings" pitchFamily="2" charset="2"/>
              </a:rPr>
              <a:t>recommended dosage</a:t>
            </a:r>
          </a:p>
          <a:p>
            <a:r>
              <a:rPr lang="en-US" sz="1600" b="1" dirty="0" smtClean="0">
                <a:latin typeface="Arial Narrow" pitchFamily="34" charset="0"/>
              </a:rPr>
              <a:t>Column 3</a:t>
            </a:r>
            <a:r>
              <a:rPr lang="en-US" sz="1600" b="1" dirty="0" smtClean="0">
                <a:latin typeface="Arial Narrow" pitchFamily="34" charset="0"/>
                <a:sym typeface="Wingdings" pitchFamily="2" charset="2"/>
              </a:rPr>
              <a:t> </a:t>
            </a:r>
            <a:r>
              <a:rPr lang="en-US" sz="1600" b="1" dirty="0" smtClean="0">
                <a:solidFill>
                  <a:schemeClr val="accent6"/>
                </a:solidFill>
                <a:latin typeface="Arial Narrow" pitchFamily="34" charset="0"/>
                <a:sym typeface="Wingdings" pitchFamily="2" charset="2"/>
              </a:rPr>
              <a:t>quantity of product per litre</a:t>
            </a:r>
          </a:p>
          <a:p>
            <a:r>
              <a:rPr lang="en-US" sz="1600" b="1" dirty="0" smtClean="0">
                <a:latin typeface="Arial Narrow" pitchFamily="34" charset="0"/>
              </a:rPr>
              <a:t>Column 4</a:t>
            </a:r>
            <a:r>
              <a:rPr lang="en-US" sz="1600" b="1" dirty="0" smtClean="0">
                <a:latin typeface="Arial Narrow" pitchFamily="34" charset="0"/>
                <a:sym typeface="Wingdings" pitchFamily="2" charset="2"/>
              </a:rPr>
              <a:t> </a:t>
            </a:r>
            <a:r>
              <a:rPr lang="en-US" sz="1600" b="1" dirty="0" smtClean="0">
                <a:solidFill>
                  <a:schemeClr val="accent6">
                    <a:lumMod val="50000"/>
                  </a:schemeClr>
                </a:solidFill>
                <a:latin typeface="Arial Narrow" pitchFamily="34" charset="0"/>
                <a:sym typeface="Wingdings" pitchFamily="2" charset="2"/>
              </a:rPr>
              <a:t>quantity of product per 10 litre (knapsack sprayer) </a:t>
            </a:r>
          </a:p>
          <a:p>
            <a:r>
              <a:rPr lang="en-US" sz="1600" b="1" dirty="0" smtClean="0">
                <a:latin typeface="Arial Narrow" pitchFamily="34" charset="0"/>
              </a:rPr>
              <a:t>Column 5</a:t>
            </a:r>
            <a:r>
              <a:rPr lang="en-US" sz="1600" b="1" dirty="0" smtClean="0">
                <a:latin typeface="Arial Narrow" pitchFamily="34" charset="0"/>
                <a:sym typeface="Wingdings" pitchFamily="2" charset="2"/>
              </a:rPr>
              <a:t> </a:t>
            </a:r>
            <a:r>
              <a:rPr lang="en-US" sz="1600" b="1" dirty="0" smtClean="0">
                <a:solidFill>
                  <a:schemeClr val="accent6"/>
                </a:solidFill>
                <a:latin typeface="Arial Narrow" pitchFamily="34" charset="0"/>
                <a:sym typeface="Wingdings" pitchFamily="2" charset="2"/>
              </a:rPr>
              <a:t>quantity of product per 200 litre (acre)</a:t>
            </a:r>
          </a:p>
          <a:p>
            <a:r>
              <a:rPr lang="en-US" sz="1600" b="1" dirty="0" smtClean="0">
                <a:latin typeface="Arial Narrow" pitchFamily="34" charset="0"/>
              </a:rPr>
              <a:t>Column 6</a:t>
            </a:r>
            <a:r>
              <a:rPr lang="en-US" sz="1600" b="1" dirty="0" smtClean="0">
                <a:latin typeface="Arial Narrow" pitchFamily="34" charset="0"/>
                <a:sym typeface="Wingdings" pitchFamily="2" charset="2"/>
              </a:rPr>
              <a:t> </a:t>
            </a:r>
            <a:r>
              <a:rPr lang="en-US" sz="1600" b="1" dirty="0" smtClean="0">
                <a:solidFill>
                  <a:schemeClr val="accent5">
                    <a:lumMod val="50000"/>
                  </a:schemeClr>
                </a:solidFill>
                <a:latin typeface="Arial Narrow" pitchFamily="34" charset="0"/>
                <a:sym typeface="Wingdings" pitchFamily="2" charset="2"/>
              </a:rPr>
              <a:t>quantity of product per 500 litre (hectare)</a:t>
            </a:r>
          </a:p>
          <a:p>
            <a:r>
              <a:rPr lang="en-US" sz="1600" b="1" dirty="0" smtClean="0">
                <a:latin typeface="Arial Narrow" pitchFamily="34" charset="0"/>
              </a:rPr>
              <a:t>Column 7</a:t>
            </a:r>
            <a:r>
              <a:rPr lang="en-US" sz="1600" b="1" dirty="0" smtClean="0">
                <a:latin typeface="Arial Narrow" pitchFamily="34" charset="0"/>
                <a:sym typeface="Wingdings" pitchFamily="2" charset="2"/>
              </a:rPr>
              <a:t> </a:t>
            </a:r>
            <a:r>
              <a:rPr lang="en-US" sz="1600" b="1" dirty="0" smtClean="0">
                <a:solidFill>
                  <a:schemeClr val="accent6"/>
                </a:solidFill>
                <a:latin typeface="Arial Narrow" pitchFamily="34" charset="0"/>
                <a:sym typeface="Wingdings" pitchFamily="2" charset="2"/>
              </a:rPr>
              <a:t>method and time of application</a:t>
            </a:r>
          </a:p>
          <a:p>
            <a:endParaRPr lang="en-US" b="1" dirty="0">
              <a:latin typeface="Arial Narrow" pitchFamily="34" charset="0"/>
            </a:endParaRPr>
          </a:p>
        </p:txBody>
      </p:sp>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0101" r="29333" b="27480"/>
          <a:stretch/>
        </p:blipFill>
        <p:spPr bwMode="auto">
          <a:xfrm>
            <a:off x="389861" y="457200"/>
            <a:ext cx="8373139"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08018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0" y="2286000"/>
            <a:ext cx="3276600" cy="1754326"/>
          </a:xfrm>
          <a:prstGeom prst="rect">
            <a:avLst/>
          </a:prstGeom>
          <a:noFill/>
        </p:spPr>
        <p:txBody>
          <a:bodyPr wrap="square" rtlCol="0">
            <a:spAutoFit/>
          </a:bodyPr>
          <a:lstStyle/>
          <a:p>
            <a:r>
              <a:rPr lang="en-US" b="1" spc="-150" dirty="0" smtClean="0">
                <a:solidFill>
                  <a:schemeClr val="accent4">
                    <a:lumMod val="50000"/>
                  </a:schemeClr>
                </a:solidFill>
                <a:latin typeface="Comic Sans MS" pitchFamily="66" charset="0"/>
              </a:rPr>
              <a:t>Please click here for safe fungicides and bio control agents for disease management</a:t>
            </a:r>
            <a:endParaRPr lang="en-US" b="1" spc="-150" dirty="0">
              <a:solidFill>
                <a:schemeClr val="accent4">
                  <a:lumMod val="50000"/>
                </a:schemeClr>
              </a:solidFill>
              <a:latin typeface="Comic Sans MS" pitchFamily="66" charset="0"/>
            </a:endParaRPr>
          </a:p>
        </p:txBody>
      </p:sp>
      <p:sp>
        <p:nvSpPr>
          <p:cNvPr id="5" name="TextBox 4"/>
          <p:cNvSpPr txBox="1"/>
          <p:nvPr/>
        </p:nvSpPr>
        <p:spPr>
          <a:xfrm>
            <a:off x="2416628" y="5080337"/>
            <a:ext cx="2971801" cy="923330"/>
          </a:xfrm>
          <a:prstGeom prst="rect">
            <a:avLst/>
          </a:prstGeom>
          <a:noFill/>
        </p:spPr>
        <p:txBody>
          <a:bodyPr wrap="square" rtlCol="0">
            <a:spAutoFit/>
          </a:bodyPr>
          <a:lstStyle/>
          <a:p>
            <a:pPr algn="just"/>
            <a:r>
              <a:rPr lang="en-US" b="1" dirty="0" smtClean="0">
                <a:solidFill>
                  <a:schemeClr val="accent4">
                    <a:lumMod val="50000"/>
                  </a:schemeClr>
                </a:solidFill>
                <a:latin typeface="Comic Sans MS" pitchFamily="66" charset="0"/>
              </a:rPr>
              <a:t>Click here for Information on IDM  </a:t>
            </a:r>
            <a:endParaRPr lang="en-US" b="1" dirty="0">
              <a:solidFill>
                <a:schemeClr val="accent4">
                  <a:lumMod val="50000"/>
                </a:schemeClr>
              </a:solidFill>
              <a:latin typeface="Comic Sans MS" pitchFamily="66" charset="0"/>
            </a:endParaRPr>
          </a:p>
        </p:txBody>
      </p:sp>
      <p:pic>
        <p:nvPicPr>
          <p:cNvPr id="9"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287"/>
          <a:stretch/>
        </p:blipFill>
        <p:spPr bwMode="auto">
          <a:xfrm>
            <a:off x="312187" y="122199"/>
            <a:ext cx="5631413" cy="4594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2"/>
          <p:cNvSpPr/>
          <p:nvPr/>
        </p:nvSpPr>
        <p:spPr>
          <a:xfrm>
            <a:off x="3657600" y="2971800"/>
            <a:ext cx="990600" cy="76200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1981200" y="3886200"/>
            <a:ext cx="1143000" cy="820868"/>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Arrow Connector 6"/>
          <p:cNvCxnSpPr/>
          <p:nvPr/>
        </p:nvCxnSpPr>
        <p:spPr>
          <a:xfrm flipV="1">
            <a:off x="4648200" y="3124200"/>
            <a:ext cx="1524000" cy="3048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2" name="Straight Arrow Connector 11"/>
          <p:cNvCxnSpPr/>
          <p:nvPr/>
        </p:nvCxnSpPr>
        <p:spPr>
          <a:xfrm flipH="1" flipV="1">
            <a:off x="3238500" y="4317325"/>
            <a:ext cx="838200" cy="834934"/>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750369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590" t="23680" r="24573" b="8015"/>
          <a:stretch/>
        </p:blipFill>
        <p:spPr bwMode="auto">
          <a:xfrm>
            <a:off x="4953000" y="76200"/>
            <a:ext cx="3980329" cy="3993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a:xfrm>
            <a:off x="6534501" y="3429000"/>
            <a:ext cx="817326" cy="381001"/>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533400" y="304800"/>
            <a:ext cx="3962400" cy="400110"/>
          </a:xfrm>
          <a:prstGeom prst="rect">
            <a:avLst/>
          </a:prstGeom>
          <a:noFill/>
        </p:spPr>
        <p:txBody>
          <a:bodyPr wrap="square" rtlCol="0">
            <a:spAutoFit/>
          </a:bodyPr>
          <a:lstStyle/>
          <a:p>
            <a:r>
              <a:rPr lang="en-US" sz="2000" b="1" spc="-300" dirty="0" smtClean="0">
                <a:solidFill>
                  <a:schemeClr val="tx1">
                    <a:lumMod val="50000"/>
                  </a:schemeClr>
                </a:solidFill>
                <a:latin typeface="Century Gothic" pitchFamily="34" charset="0"/>
              </a:rPr>
              <a:t>Illustration 3: WEEDS</a:t>
            </a:r>
            <a:endParaRPr lang="en-US" sz="2000" b="1" spc="-300" dirty="0">
              <a:solidFill>
                <a:schemeClr val="tx1">
                  <a:lumMod val="50000"/>
                </a:schemeClr>
              </a:solidFill>
              <a:latin typeface="Century Gothic" pitchFamily="34" charset="0"/>
            </a:endParaRPr>
          </a:p>
        </p:txBody>
      </p:sp>
      <p:sp>
        <p:nvSpPr>
          <p:cNvPr id="13" name="Oval 12"/>
          <p:cNvSpPr/>
          <p:nvPr/>
        </p:nvSpPr>
        <p:spPr>
          <a:xfrm>
            <a:off x="500743" y="918865"/>
            <a:ext cx="685800" cy="1066800"/>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4000" b="1" dirty="0" smtClean="0">
                <a:ln w="18000">
                  <a:solidFill>
                    <a:schemeClr val="accent2">
                      <a:satMod val="140000"/>
                    </a:schemeClr>
                  </a:solidFill>
                  <a:prstDash val="solid"/>
                  <a:miter lim="800000"/>
                </a:ln>
                <a:solidFill>
                  <a:schemeClr val="accent4">
                    <a:lumMod val="75000"/>
                  </a:schemeClr>
                </a:solidFill>
                <a:effectLst>
                  <a:outerShdw blurRad="25500" dist="23000" dir="7020000" algn="tl">
                    <a:srgbClr val="000000">
                      <a:alpha val="50000"/>
                    </a:srgbClr>
                  </a:outerShdw>
                </a:effectLst>
              </a:rPr>
              <a:t>1</a:t>
            </a:r>
            <a:endParaRPr lang="en-US" dirty="0">
              <a:solidFill>
                <a:schemeClr val="accent4">
                  <a:lumMod val="75000"/>
                </a:schemeClr>
              </a:solidFill>
            </a:endParaRPr>
          </a:p>
        </p:txBody>
      </p:sp>
      <p:sp>
        <p:nvSpPr>
          <p:cNvPr id="14" name="TextBox 13"/>
          <p:cNvSpPr txBox="1"/>
          <p:nvPr/>
        </p:nvSpPr>
        <p:spPr>
          <a:xfrm>
            <a:off x="1128271" y="990600"/>
            <a:ext cx="3200401" cy="923330"/>
          </a:xfrm>
          <a:prstGeom prst="rect">
            <a:avLst/>
          </a:prstGeom>
          <a:noFill/>
        </p:spPr>
        <p:txBody>
          <a:bodyPr wrap="square" rtlCol="0">
            <a:spAutoFit/>
          </a:bodyPr>
          <a:lstStyle/>
          <a:p>
            <a:r>
              <a:rPr lang="en-US" b="1" dirty="0" smtClean="0">
                <a:solidFill>
                  <a:schemeClr val="accent6">
                    <a:lumMod val="75000"/>
                  </a:schemeClr>
                </a:solidFill>
                <a:latin typeface="Comic Sans MS" pitchFamily="66" charset="0"/>
              </a:rPr>
              <a:t>Click ‘WEEDS’ for WEED CONTROL menu</a:t>
            </a:r>
            <a:endParaRPr lang="en-US" b="1" dirty="0">
              <a:solidFill>
                <a:schemeClr val="accent6">
                  <a:lumMod val="75000"/>
                </a:schemeClr>
              </a:solidFill>
              <a:latin typeface="Comic Sans MS" pitchFamily="66" charset="0"/>
            </a:endParaRPr>
          </a:p>
        </p:txBody>
      </p:sp>
      <p:pic>
        <p:nvPicPr>
          <p:cNvPr id="1024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7104" r="30695" b="18764"/>
          <a:stretch/>
        </p:blipFill>
        <p:spPr bwMode="auto">
          <a:xfrm>
            <a:off x="228600" y="3429000"/>
            <a:ext cx="5299720" cy="3269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Arrow Connector 7"/>
          <p:cNvCxnSpPr/>
          <p:nvPr/>
        </p:nvCxnSpPr>
        <p:spPr>
          <a:xfrm flipH="1">
            <a:off x="5239101" y="3657600"/>
            <a:ext cx="1295400" cy="685800"/>
          </a:xfrm>
          <a:prstGeom prst="straightConnector1">
            <a:avLst/>
          </a:prstGeom>
          <a:ln>
            <a:prstDash val="lgDash"/>
            <a:tailEnd type="arrow"/>
          </a:ln>
        </p:spPr>
        <p:style>
          <a:lnRef idx="3">
            <a:schemeClr val="accent1"/>
          </a:lnRef>
          <a:fillRef idx="0">
            <a:schemeClr val="accent1"/>
          </a:fillRef>
          <a:effectRef idx="2">
            <a:schemeClr val="accent1"/>
          </a:effectRef>
          <a:fontRef idx="minor">
            <a:schemeClr val="tx1"/>
          </a:fontRef>
        </p:style>
      </p:cxnSp>
      <p:sp>
        <p:nvSpPr>
          <p:cNvPr id="11" name="TextBox 10"/>
          <p:cNvSpPr txBox="1"/>
          <p:nvPr/>
        </p:nvSpPr>
        <p:spPr>
          <a:xfrm>
            <a:off x="5943600" y="5435768"/>
            <a:ext cx="2286000" cy="1015663"/>
          </a:xfrm>
          <a:prstGeom prst="rect">
            <a:avLst/>
          </a:prstGeom>
          <a:noFill/>
        </p:spPr>
        <p:txBody>
          <a:bodyPr wrap="square" rtlCol="0">
            <a:spAutoFit/>
          </a:bodyPr>
          <a:lstStyle/>
          <a:p>
            <a:r>
              <a:rPr lang="en-US" sz="2000" spc="-150" dirty="0" smtClean="0">
                <a:solidFill>
                  <a:srgbClr val="002060"/>
                </a:solidFill>
                <a:effectLst>
                  <a:outerShdw blurRad="38100" dist="38100" dir="2700000" algn="tl">
                    <a:srgbClr val="000000">
                      <a:alpha val="43137"/>
                    </a:srgbClr>
                  </a:outerShdw>
                </a:effectLst>
                <a:latin typeface="Arial Narrow" pitchFamily="34" charset="0"/>
              </a:rPr>
              <a:t>Click here for trade names of herbicides</a:t>
            </a:r>
            <a:endParaRPr lang="en-US" sz="2000" spc="-150" dirty="0">
              <a:solidFill>
                <a:srgbClr val="002060"/>
              </a:solidFill>
              <a:effectLst>
                <a:outerShdw blurRad="38100" dist="38100" dir="2700000" algn="tl">
                  <a:srgbClr val="000000">
                    <a:alpha val="43137"/>
                  </a:srgbClr>
                </a:outerShdw>
              </a:effectLst>
              <a:latin typeface="Arial Narrow" pitchFamily="34" charset="0"/>
            </a:endParaRPr>
          </a:p>
        </p:txBody>
      </p:sp>
      <p:cxnSp>
        <p:nvCxnSpPr>
          <p:cNvPr id="6" name="Straight Arrow Connector 5"/>
          <p:cNvCxnSpPr/>
          <p:nvPr/>
        </p:nvCxnSpPr>
        <p:spPr>
          <a:xfrm flipH="1">
            <a:off x="5147320" y="6172200"/>
            <a:ext cx="727720"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7437410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800" t="20634" r="19876" b="9057"/>
          <a:stretch/>
        </p:blipFill>
        <p:spPr bwMode="auto">
          <a:xfrm>
            <a:off x="5181600" y="228600"/>
            <a:ext cx="3737747" cy="3065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a:xfrm>
            <a:off x="5257800" y="1143000"/>
            <a:ext cx="762000" cy="542364"/>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457200" y="533400"/>
            <a:ext cx="685800" cy="1066800"/>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4000" b="1" dirty="0" smtClean="0">
                <a:ln w="18000">
                  <a:solidFill>
                    <a:schemeClr val="accent2">
                      <a:satMod val="140000"/>
                    </a:schemeClr>
                  </a:solidFill>
                  <a:prstDash val="solid"/>
                  <a:miter lim="800000"/>
                </a:ln>
                <a:solidFill>
                  <a:schemeClr val="accent4">
                    <a:lumMod val="75000"/>
                  </a:schemeClr>
                </a:solidFill>
                <a:effectLst>
                  <a:outerShdw blurRad="25500" dist="23000" dir="7020000" algn="tl">
                    <a:srgbClr val="000000">
                      <a:alpha val="50000"/>
                    </a:srgbClr>
                  </a:outerShdw>
                </a:effectLst>
              </a:rPr>
              <a:t>2</a:t>
            </a:r>
            <a:r>
              <a:rPr lang="en-US" b="1" dirty="0" smtClean="0">
                <a:solidFill>
                  <a:schemeClr val="accent4">
                    <a:lumMod val="75000"/>
                  </a:schemeClr>
                </a:solidFill>
              </a:rPr>
              <a:t> </a:t>
            </a:r>
            <a:endParaRPr lang="en-US" dirty="0">
              <a:solidFill>
                <a:schemeClr val="accent4">
                  <a:lumMod val="75000"/>
                </a:schemeClr>
              </a:solidFill>
            </a:endParaRPr>
          </a:p>
        </p:txBody>
      </p:sp>
      <p:sp>
        <p:nvSpPr>
          <p:cNvPr id="8" name="Rectangle 7"/>
          <p:cNvSpPr/>
          <p:nvPr/>
        </p:nvSpPr>
        <p:spPr>
          <a:xfrm>
            <a:off x="1219200" y="609600"/>
            <a:ext cx="3048000" cy="1015663"/>
          </a:xfrm>
          <a:prstGeom prst="rect">
            <a:avLst/>
          </a:prstGeom>
        </p:spPr>
        <p:txBody>
          <a:bodyPr wrap="square">
            <a:spAutoFit/>
          </a:bodyPr>
          <a:lstStyle/>
          <a:p>
            <a:r>
              <a:rPr lang="en-US" sz="2000" b="1" dirty="0" smtClean="0">
                <a:solidFill>
                  <a:schemeClr val="accent6">
                    <a:lumMod val="75000"/>
                  </a:schemeClr>
                </a:solidFill>
                <a:latin typeface="Comic Sans MS" pitchFamily="66" charset="0"/>
              </a:rPr>
              <a:t>Click ‘WEED CONTROL IN RICE’ for rice weed control menu</a:t>
            </a:r>
            <a:endParaRPr lang="en-US" sz="2000" b="1" dirty="0">
              <a:solidFill>
                <a:schemeClr val="accent6">
                  <a:lumMod val="75000"/>
                </a:schemeClr>
              </a:solidFill>
              <a:latin typeface="Comic Sans MS" pitchFamily="66" charset="0"/>
            </a:endParaRPr>
          </a:p>
        </p:txBody>
      </p:sp>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24738" b="34035"/>
          <a:stretch/>
        </p:blipFill>
        <p:spPr bwMode="auto">
          <a:xfrm>
            <a:off x="304800" y="3472543"/>
            <a:ext cx="5878286" cy="3220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Straight Arrow Connector 9"/>
          <p:cNvCxnSpPr/>
          <p:nvPr/>
        </p:nvCxnSpPr>
        <p:spPr>
          <a:xfrm rot="5400000">
            <a:off x="3390903" y="1866901"/>
            <a:ext cx="2133599" cy="1904997"/>
          </a:xfrm>
          <a:prstGeom prst="straightConnector1">
            <a:avLst/>
          </a:prstGeom>
          <a:ln>
            <a:prstDash val="lgDash"/>
            <a:tailEnd type="arrow"/>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7945071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905000"/>
            <a:ext cx="69342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2590800"/>
            <a:ext cx="17716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8" descr="http://t3.gstatic.com/images?q=tbn:ANd9GcTNSLuW-i36c70r0SyrIeozmBP6-tdF8Tlzr4roAwc1rlyjZoBlaQ"/>
          <p:cNvPicPr>
            <a:picLocks noChangeAspect="1" noChangeArrowheads="1"/>
          </p:cNvPicPr>
          <p:nvPr/>
        </p:nvPicPr>
        <p:blipFill rotWithShape="1">
          <a:blip r:embed="rId4">
            <a:extLst>
              <a:ext uri="{28A0092B-C50C-407E-A947-70E740481C1C}">
                <a14:useLocalDpi xmlns:a14="http://schemas.microsoft.com/office/drawing/2010/main" val="0"/>
              </a:ext>
            </a:extLst>
          </a:blip>
          <a:srcRect l="27818" t="5848" r="25442" b="6665"/>
          <a:stretch/>
        </p:blipFill>
        <p:spPr bwMode="auto">
          <a:xfrm rot="14164475">
            <a:off x="2803107" y="1314928"/>
            <a:ext cx="791648" cy="166798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200400" y="381000"/>
            <a:ext cx="4191000" cy="1015663"/>
          </a:xfrm>
          <a:prstGeom prst="rect">
            <a:avLst/>
          </a:prstGeom>
          <a:noFill/>
        </p:spPr>
        <p:txBody>
          <a:bodyPr wrap="square" rtlCol="0">
            <a:spAutoFit/>
          </a:bodyPr>
          <a:lstStyle/>
          <a:p>
            <a:pPr algn="just"/>
            <a:r>
              <a:rPr lang="en-US" sz="2000" b="1" spc="-300" dirty="0" smtClean="0">
                <a:solidFill>
                  <a:schemeClr val="accent6">
                    <a:lumMod val="75000"/>
                  </a:schemeClr>
                </a:solidFill>
                <a:latin typeface="Comic Sans MS" pitchFamily="66" charset="0"/>
              </a:rPr>
              <a:t>Click on the drop down menu to select the type of cultivation</a:t>
            </a:r>
            <a:endParaRPr lang="en-US" sz="2000" b="1" spc="-300" dirty="0">
              <a:solidFill>
                <a:schemeClr val="accent6">
                  <a:lumMod val="75000"/>
                </a:schemeClr>
              </a:solidFill>
              <a:latin typeface="Comic Sans MS" pitchFamily="66" charset="0"/>
            </a:endParaRPr>
          </a:p>
        </p:txBody>
      </p:sp>
      <p:sp>
        <p:nvSpPr>
          <p:cNvPr id="8" name="Oval 7"/>
          <p:cNvSpPr/>
          <p:nvPr/>
        </p:nvSpPr>
        <p:spPr>
          <a:xfrm>
            <a:off x="2514600" y="304800"/>
            <a:ext cx="685800" cy="1066800"/>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4000" b="1" dirty="0" smtClean="0">
                <a:ln w="18000">
                  <a:solidFill>
                    <a:schemeClr val="accent2">
                      <a:satMod val="140000"/>
                    </a:schemeClr>
                  </a:solidFill>
                  <a:prstDash val="solid"/>
                  <a:miter lim="800000"/>
                </a:ln>
                <a:solidFill>
                  <a:schemeClr val="accent4">
                    <a:lumMod val="75000"/>
                  </a:schemeClr>
                </a:solidFill>
                <a:effectLst>
                  <a:outerShdw blurRad="25500" dist="23000" dir="7020000" algn="tl">
                    <a:srgbClr val="000000">
                      <a:alpha val="50000"/>
                    </a:srgbClr>
                  </a:outerShdw>
                </a:effectLst>
              </a:rPr>
              <a:t>3</a:t>
            </a:r>
            <a:endParaRPr lang="en-US" dirty="0">
              <a:solidFill>
                <a:schemeClr val="accent4">
                  <a:lumMod val="75000"/>
                </a:schemeClr>
              </a:solidFill>
            </a:endParaRPr>
          </a:p>
        </p:txBody>
      </p:sp>
    </p:spTree>
    <p:extLst>
      <p:ext uri="{BB962C8B-B14F-4D97-AF65-F5344CB8AC3E}">
        <p14:creationId xmlns:p14="http://schemas.microsoft.com/office/powerpoint/2010/main" val="30591234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5800" y="3780234"/>
            <a:ext cx="8153400" cy="2585323"/>
          </a:xfrm>
          <a:prstGeom prst="rect">
            <a:avLst/>
          </a:prstGeom>
          <a:noFill/>
        </p:spPr>
        <p:txBody>
          <a:bodyPr wrap="square" rtlCol="0">
            <a:spAutoFit/>
          </a:bodyPr>
          <a:lstStyle/>
          <a:p>
            <a:pPr algn="ctr"/>
            <a:r>
              <a:rPr lang="en-US" b="1" dirty="0" smtClean="0">
                <a:latin typeface="Arial" pitchFamily="34" charset="0"/>
                <a:cs typeface="Arial" pitchFamily="34" charset="0"/>
              </a:rPr>
              <a:t>Here is the results page</a:t>
            </a:r>
          </a:p>
          <a:p>
            <a:endParaRPr lang="en-US" b="1" dirty="0" smtClean="0">
              <a:latin typeface="Arial" pitchFamily="34" charset="0"/>
              <a:cs typeface="Arial" pitchFamily="34" charset="0"/>
            </a:endParaRPr>
          </a:p>
          <a:p>
            <a:r>
              <a:rPr lang="en-US" dirty="0" smtClean="0">
                <a:latin typeface="Arial" pitchFamily="34" charset="0"/>
                <a:cs typeface="Arial" pitchFamily="34" charset="0"/>
              </a:rPr>
              <a:t>Column </a:t>
            </a:r>
            <a:r>
              <a:rPr lang="en-US" b="1" dirty="0" smtClean="0">
                <a:latin typeface="Arial" pitchFamily="34" charset="0"/>
                <a:cs typeface="Arial" pitchFamily="34" charset="0"/>
              </a:rPr>
              <a:t>1</a:t>
            </a:r>
            <a:r>
              <a:rPr lang="en-US" dirty="0" smtClean="0">
                <a:latin typeface="Arial" pitchFamily="34" charset="0"/>
                <a:cs typeface="Arial" pitchFamily="34" charset="0"/>
                <a:sym typeface="Wingdings" pitchFamily="2" charset="2"/>
              </a:rPr>
              <a:t> </a:t>
            </a:r>
            <a:r>
              <a:rPr lang="en-US" dirty="0" smtClean="0">
                <a:solidFill>
                  <a:schemeClr val="accent6"/>
                </a:solidFill>
                <a:latin typeface="Arial" pitchFamily="34" charset="0"/>
                <a:cs typeface="Arial" pitchFamily="34" charset="0"/>
                <a:sym typeface="Wingdings" pitchFamily="2" charset="2"/>
              </a:rPr>
              <a:t>Name of weeds  </a:t>
            </a:r>
          </a:p>
          <a:p>
            <a:r>
              <a:rPr lang="en-US" dirty="0" smtClean="0">
                <a:latin typeface="Arial" pitchFamily="34" charset="0"/>
                <a:cs typeface="Arial" pitchFamily="34" charset="0"/>
              </a:rPr>
              <a:t>Column </a:t>
            </a:r>
            <a:r>
              <a:rPr lang="en-US" b="1" dirty="0" smtClean="0">
                <a:latin typeface="Arial" pitchFamily="34" charset="0"/>
                <a:cs typeface="Arial" pitchFamily="34" charset="0"/>
              </a:rPr>
              <a:t>2</a:t>
            </a:r>
            <a:r>
              <a:rPr lang="en-US" dirty="0" smtClean="0">
                <a:latin typeface="Arial" pitchFamily="34" charset="0"/>
                <a:cs typeface="Arial" pitchFamily="34" charset="0"/>
                <a:sym typeface="Wingdings" pitchFamily="2" charset="2"/>
              </a:rPr>
              <a:t> </a:t>
            </a:r>
            <a:r>
              <a:rPr lang="en-US" dirty="0" smtClean="0">
                <a:solidFill>
                  <a:schemeClr val="accent6">
                    <a:lumMod val="50000"/>
                  </a:schemeClr>
                </a:solidFill>
                <a:latin typeface="Arial" pitchFamily="34" charset="0"/>
                <a:cs typeface="Arial" pitchFamily="34" charset="0"/>
                <a:sym typeface="Wingdings" pitchFamily="2" charset="2"/>
              </a:rPr>
              <a:t>Herbicides to be used</a:t>
            </a:r>
          </a:p>
          <a:p>
            <a:r>
              <a:rPr lang="en-US" dirty="0" smtClean="0">
                <a:latin typeface="Arial" pitchFamily="34" charset="0"/>
                <a:cs typeface="Arial" pitchFamily="34" charset="0"/>
              </a:rPr>
              <a:t>Column </a:t>
            </a:r>
            <a:r>
              <a:rPr lang="en-US" b="1" dirty="0" smtClean="0">
                <a:latin typeface="Arial" pitchFamily="34" charset="0"/>
                <a:cs typeface="Arial" pitchFamily="34" charset="0"/>
              </a:rPr>
              <a:t>3</a:t>
            </a:r>
            <a:r>
              <a:rPr lang="en-US" dirty="0" smtClean="0">
                <a:latin typeface="Arial" pitchFamily="34" charset="0"/>
                <a:cs typeface="Arial" pitchFamily="34" charset="0"/>
                <a:sym typeface="Wingdings" pitchFamily="2" charset="2"/>
              </a:rPr>
              <a:t> </a:t>
            </a:r>
            <a:r>
              <a:rPr lang="en-US" dirty="0" smtClean="0">
                <a:solidFill>
                  <a:schemeClr val="accent6"/>
                </a:solidFill>
                <a:latin typeface="Arial" pitchFamily="34" charset="0"/>
                <a:cs typeface="Arial" pitchFamily="34" charset="0"/>
                <a:sym typeface="Wingdings" pitchFamily="2" charset="2"/>
              </a:rPr>
              <a:t>Trade name of the herbicide</a:t>
            </a:r>
          </a:p>
          <a:p>
            <a:r>
              <a:rPr lang="en-US" dirty="0" smtClean="0">
                <a:latin typeface="Arial" pitchFamily="34" charset="0"/>
                <a:cs typeface="Arial" pitchFamily="34" charset="0"/>
              </a:rPr>
              <a:t>Column </a:t>
            </a:r>
            <a:r>
              <a:rPr lang="en-US" b="1" dirty="0" smtClean="0">
                <a:latin typeface="Arial" pitchFamily="34" charset="0"/>
                <a:cs typeface="Arial" pitchFamily="34" charset="0"/>
              </a:rPr>
              <a:t>4</a:t>
            </a:r>
            <a:r>
              <a:rPr lang="en-US" dirty="0" smtClean="0">
                <a:latin typeface="Arial" pitchFamily="34" charset="0"/>
                <a:cs typeface="Arial" pitchFamily="34" charset="0"/>
                <a:sym typeface="Wingdings" pitchFamily="2" charset="2"/>
              </a:rPr>
              <a:t> </a:t>
            </a:r>
            <a:r>
              <a:rPr lang="en-US" dirty="0" smtClean="0">
                <a:solidFill>
                  <a:schemeClr val="accent6">
                    <a:lumMod val="50000"/>
                  </a:schemeClr>
                </a:solidFill>
                <a:latin typeface="Arial" pitchFamily="34" charset="0"/>
                <a:cs typeface="Arial" pitchFamily="34" charset="0"/>
                <a:sym typeface="Wingdings" pitchFamily="2" charset="2"/>
              </a:rPr>
              <a:t>Recommended dosage per acre</a:t>
            </a:r>
          </a:p>
          <a:p>
            <a:r>
              <a:rPr lang="en-US" dirty="0" smtClean="0">
                <a:latin typeface="Arial" pitchFamily="34" charset="0"/>
                <a:cs typeface="Arial" pitchFamily="34" charset="0"/>
              </a:rPr>
              <a:t>Column </a:t>
            </a:r>
            <a:r>
              <a:rPr lang="en-US" b="1" dirty="0" smtClean="0">
                <a:latin typeface="Arial" pitchFamily="34" charset="0"/>
                <a:cs typeface="Arial" pitchFamily="34" charset="0"/>
              </a:rPr>
              <a:t>5</a:t>
            </a:r>
            <a:r>
              <a:rPr lang="en-US" dirty="0" smtClean="0">
                <a:latin typeface="Arial" pitchFamily="34" charset="0"/>
                <a:cs typeface="Arial" pitchFamily="34" charset="0"/>
                <a:sym typeface="Wingdings" pitchFamily="2" charset="2"/>
              </a:rPr>
              <a:t> </a:t>
            </a:r>
            <a:r>
              <a:rPr lang="en-US" dirty="0" smtClean="0">
                <a:solidFill>
                  <a:schemeClr val="accent6"/>
                </a:solidFill>
                <a:latin typeface="Arial" pitchFamily="34" charset="0"/>
                <a:cs typeface="Arial" pitchFamily="34" charset="0"/>
                <a:sym typeface="Wingdings" pitchFamily="2" charset="2"/>
              </a:rPr>
              <a:t>Quantity of product per acre</a:t>
            </a:r>
          </a:p>
          <a:p>
            <a:r>
              <a:rPr lang="en-US" dirty="0" smtClean="0">
                <a:latin typeface="Arial" pitchFamily="34" charset="0"/>
                <a:cs typeface="Arial" pitchFamily="34" charset="0"/>
              </a:rPr>
              <a:t>Column </a:t>
            </a:r>
            <a:r>
              <a:rPr lang="en-US" b="1" dirty="0" smtClean="0">
                <a:latin typeface="Arial" pitchFamily="34" charset="0"/>
                <a:cs typeface="Arial" pitchFamily="34" charset="0"/>
              </a:rPr>
              <a:t>6</a:t>
            </a:r>
            <a:r>
              <a:rPr lang="en-US" dirty="0" smtClean="0">
                <a:latin typeface="Arial" pitchFamily="34" charset="0"/>
                <a:cs typeface="Arial" pitchFamily="34" charset="0"/>
                <a:sym typeface="Wingdings" pitchFamily="2" charset="2"/>
              </a:rPr>
              <a:t> </a:t>
            </a:r>
            <a:r>
              <a:rPr lang="en-US" dirty="0" smtClean="0">
                <a:solidFill>
                  <a:schemeClr val="accent6">
                    <a:lumMod val="50000"/>
                  </a:schemeClr>
                </a:solidFill>
                <a:latin typeface="Arial" pitchFamily="34" charset="0"/>
                <a:cs typeface="Arial" pitchFamily="34" charset="0"/>
                <a:sym typeface="Wingdings" pitchFamily="2" charset="2"/>
              </a:rPr>
              <a:t>Method and time of application</a:t>
            </a:r>
          </a:p>
          <a:p>
            <a:endParaRPr lang="en-US" dirty="0"/>
          </a:p>
        </p:txBody>
      </p:sp>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88" t="14427" r="25890" b="35573"/>
          <a:stretch/>
        </p:blipFill>
        <p:spPr bwMode="auto">
          <a:xfrm>
            <a:off x="1143000" y="380999"/>
            <a:ext cx="6858000" cy="2930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800" t="20634" r="19876" b="9057"/>
          <a:stretch/>
        </p:blipFill>
        <p:spPr bwMode="auto">
          <a:xfrm>
            <a:off x="2303588" y="1371600"/>
            <a:ext cx="4249613" cy="3485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81000" y="3064562"/>
            <a:ext cx="2133600" cy="1077218"/>
          </a:xfrm>
          <a:prstGeom prst="rect">
            <a:avLst/>
          </a:prstGeom>
          <a:noFill/>
        </p:spPr>
        <p:txBody>
          <a:bodyPr wrap="square" rtlCol="0">
            <a:spAutoFit/>
          </a:bodyPr>
          <a:lstStyle/>
          <a:p>
            <a:r>
              <a:rPr lang="en-US" sz="1600" b="1" dirty="0" smtClean="0">
                <a:solidFill>
                  <a:schemeClr val="accent4">
                    <a:lumMod val="50000"/>
                  </a:schemeClr>
                </a:solidFill>
                <a:latin typeface="Arial" pitchFamily="34" charset="0"/>
                <a:cs typeface="Arial" pitchFamily="34" charset="0"/>
              </a:rPr>
              <a:t>Click here for weeds of other crops</a:t>
            </a:r>
            <a:endParaRPr lang="en-US" sz="1600" b="1" dirty="0">
              <a:solidFill>
                <a:schemeClr val="accent4">
                  <a:lumMod val="50000"/>
                </a:schemeClr>
              </a:solidFill>
              <a:latin typeface="Arial" pitchFamily="34" charset="0"/>
              <a:cs typeface="Arial" pitchFamily="34" charset="0"/>
            </a:endParaRPr>
          </a:p>
        </p:txBody>
      </p:sp>
      <p:sp>
        <p:nvSpPr>
          <p:cNvPr id="5" name="TextBox 4"/>
          <p:cNvSpPr txBox="1"/>
          <p:nvPr/>
        </p:nvSpPr>
        <p:spPr>
          <a:xfrm>
            <a:off x="228600" y="4724400"/>
            <a:ext cx="2438400" cy="830997"/>
          </a:xfrm>
          <a:prstGeom prst="rect">
            <a:avLst/>
          </a:prstGeom>
          <a:noFill/>
        </p:spPr>
        <p:txBody>
          <a:bodyPr wrap="square" rtlCol="0">
            <a:spAutoFit/>
          </a:bodyPr>
          <a:lstStyle/>
          <a:p>
            <a:r>
              <a:rPr lang="en-US" sz="1600" b="1" dirty="0" smtClean="0">
                <a:solidFill>
                  <a:schemeClr val="accent4">
                    <a:lumMod val="50000"/>
                  </a:schemeClr>
                </a:solidFill>
                <a:latin typeface="Arial" pitchFamily="34" charset="0"/>
                <a:cs typeface="Arial" pitchFamily="34" charset="0"/>
              </a:rPr>
              <a:t>Click here for classification of herbicides</a:t>
            </a:r>
            <a:endParaRPr lang="en-US" sz="1600" b="1" dirty="0">
              <a:solidFill>
                <a:schemeClr val="accent4">
                  <a:lumMod val="50000"/>
                </a:schemeClr>
              </a:solidFill>
              <a:latin typeface="Arial" pitchFamily="34" charset="0"/>
              <a:cs typeface="Arial" pitchFamily="34" charset="0"/>
            </a:endParaRPr>
          </a:p>
        </p:txBody>
      </p:sp>
      <p:sp>
        <p:nvSpPr>
          <p:cNvPr id="7" name="TextBox 6"/>
          <p:cNvSpPr txBox="1"/>
          <p:nvPr/>
        </p:nvSpPr>
        <p:spPr>
          <a:xfrm>
            <a:off x="6781800" y="2280791"/>
            <a:ext cx="2362200" cy="830997"/>
          </a:xfrm>
          <a:prstGeom prst="rect">
            <a:avLst/>
          </a:prstGeom>
          <a:noFill/>
        </p:spPr>
        <p:txBody>
          <a:bodyPr wrap="square" rtlCol="0">
            <a:spAutoFit/>
          </a:bodyPr>
          <a:lstStyle/>
          <a:p>
            <a:r>
              <a:rPr lang="en-US" sz="1600" b="1" dirty="0" smtClean="0">
                <a:solidFill>
                  <a:schemeClr val="accent4">
                    <a:lumMod val="50000"/>
                  </a:schemeClr>
                </a:solidFill>
                <a:latin typeface="Arial" pitchFamily="34" charset="0"/>
                <a:cs typeface="Arial" pitchFamily="34" charset="0"/>
              </a:rPr>
              <a:t>Click here for information on IWM</a:t>
            </a:r>
            <a:endParaRPr lang="en-US" sz="1600" b="1" dirty="0">
              <a:solidFill>
                <a:schemeClr val="accent4">
                  <a:lumMod val="50000"/>
                </a:schemeClr>
              </a:solidFill>
              <a:latin typeface="Arial" pitchFamily="34" charset="0"/>
              <a:cs typeface="Arial" pitchFamily="34" charset="0"/>
            </a:endParaRPr>
          </a:p>
        </p:txBody>
      </p:sp>
      <p:cxnSp>
        <p:nvCxnSpPr>
          <p:cNvPr id="14" name="Straight Arrow Connector 13"/>
          <p:cNvCxnSpPr/>
          <p:nvPr/>
        </p:nvCxnSpPr>
        <p:spPr>
          <a:xfrm>
            <a:off x="1828800" y="3755571"/>
            <a:ext cx="609600" cy="0"/>
          </a:xfrm>
          <a:prstGeom prst="straightConnector1">
            <a:avLst/>
          </a:prstGeom>
          <a:ln w="38100">
            <a:tailEnd type="arrow"/>
          </a:ln>
        </p:spPr>
        <p:style>
          <a:lnRef idx="3">
            <a:schemeClr val="accent1"/>
          </a:lnRef>
          <a:fillRef idx="0">
            <a:schemeClr val="accent1"/>
          </a:fillRef>
          <a:effectRef idx="2">
            <a:schemeClr val="accent1"/>
          </a:effectRef>
          <a:fontRef idx="minor">
            <a:schemeClr val="tx1"/>
          </a:fontRef>
        </p:style>
      </p:cxnSp>
      <p:cxnSp>
        <p:nvCxnSpPr>
          <p:cNvPr id="18" name="Straight Arrow Connector 17"/>
          <p:cNvCxnSpPr/>
          <p:nvPr/>
        </p:nvCxnSpPr>
        <p:spPr>
          <a:xfrm flipH="1">
            <a:off x="6030686" y="2819400"/>
            <a:ext cx="838200" cy="0"/>
          </a:xfrm>
          <a:prstGeom prst="straightConnector1">
            <a:avLst/>
          </a:prstGeom>
          <a:ln w="38100">
            <a:tailEnd type="arrow"/>
          </a:ln>
        </p:spPr>
        <p:style>
          <a:lnRef idx="3">
            <a:schemeClr val="accent1"/>
          </a:lnRef>
          <a:fillRef idx="0">
            <a:schemeClr val="accent1"/>
          </a:fillRef>
          <a:effectRef idx="2">
            <a:schemeClr val="accent1"/>
          </a:effectRef>
          <a:fontRef idx="minor">
            <a:schemeClr val="tx1"/>
          </a:fontRef>
        </p:style>
      </p:cxnSp>
      <p:cxnSp>
        <p:nvCxnSpPr>
          <p:cNvPr id="19" name="Straight Arrow Connector 18"/>
          <p:cNvCxnSpPr/>
          <p:nvPr/>
        </p:nvCxnSpPr>
        <p:spPr>
          <a:xfrm flipH="1" flipV="1">
            <a:off x="6030686" y="3886200"/>
            <a:ext cx="838200" cy="76200"/>
          </a:xfrm>
          <a:prstGeom prst="straightConnector1">
            <a:avLst/>
          </a:prstGeom>
          <a:ln w="38100">
            <a:tailEnd type="arrow"/>
          </a:ln>
        </p:spPr>
        <p:style>
          <a:lnRef idx="3">
            <a:schemeClr val="accent1"/>
          </a:lnRef>
          <a:fillRef idx="0">
            <a:schemeClr val="accent1"/>
          </a:fillRef>
          <a:effectRef idx="2">
            <a:schemeClr val="accent1"/>
          </a:effectRef>
          <a:fontRef idx="minor">
            <a:schemeClr val="tx1"/>
          </a:fontRef>
        </p:style>
      </p:cxnSp>
      <p:sp>
        <p:nvSpPr>
          <p:cNvPr id="30" name="TextBox 29"/>
          <p:cNvSpPr txBox="1"/>
          <p:nvPr/>
        </p:nvSpPr>
        <p:spPr>
          <a:xfrm>
            <a:off x="6868886" y="3751889"/>
            <a:ext cx="2362200" cy="830997"/>
          </a:xfrm>
          <a:prstGeom prst="rect">
            <a:avLst/>
          </a:prstGeom>
          <a:noFill/>
        </p:spPr>
        <p:txBody>
          <a:bodyPr wrap="square" rtlCol="0">
            <a:spAutoFit/>
          </a:bodyPr>
          <a:lstStyle/>
          <a:p>
            <a:r>
              <a:rPr lang="en-US" sz="1600" b="1" spc="-150" dirty="0" smtClean="0">
                <a:latin typeface="Arial" pitchFamily="34" charset="0"/>
                <a:cs typeface="Arial" pitchFamily="34" charset="0"/>
              </a:rPr>
              <a:t>Click here for bio control of weeds</a:t>
            </a:r>
            <a:endParaRPr lang="en-US" sz="1600" b="1" spc="-150" dirty="0">
              <a:latin typeface="Arial" pitchFamily="34" charset="0"/>
              <a:cs typeface="Arial" pitchFamily="34" charset="0"/>
            </a:endParaRPr>
          </a:p>
        </p:txBody>
      </p:sp>
      <p:cxnSp>
        <p:nvCxnSpPr>
          <p:cNvPr id="42" name="Straight Arrow Connector 41"/>
          <p:cNvCxnSpPr/>
          <p:nvPr/>
        </p:nvCxnSpPr>
        <p:spPr>
          <a:xfrm flipV="1">
            <a:off x="2514600" y="4724400"/>
            <a:ext cx="1219200" cy="170766"/>
          </a:xfrm>
          <a:prstGeom prst="straightConnector1">
            <a:avLst/>
          </a:prstGeom>
          <a:ln w="38100">
            <a:tailEnd type="arrow"/>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0370400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72200" y="3187868"/>
            <a:ext cx="2895600" cy="1015663"/>
          </a:xfrm>
          <a:prstGeom prst="rect">
            <a:avLst/>
          </a:prstGeom>
        </p:spPr>
        <p:txBody>
          <a:bodyPr wrap="square">
            <a:spAutoFit/>
          </a:bodyPr>
          <a:lstStyle/>
          <a:p>
            <a:r>
              <a:rPr lang="en-US" sz="2000" dirty="0" smtClean="0">
                <a:solidFill>
                  <a:srgbClr val="333399"/>
                </a:solidFill>
                <a:effectLst>
                  <a:outerShdw blurRad="38100" dist="38100" dir="2700000" algn="tl">
                    <a:srgbClr val="000000">
                      <a:alpha val="43137"/>
                    </a:srgbClr>
                  </a:outerShdw>
                </a:effectLst>
                <a:latin typeface="Arial Narrow" pitchFamily="34" charset="0"/>
              </a:rPr>
              <a:t>This is the home page of KAU E-Crop Doctor</a:t>
            </a:r>
            <a:endParaRPr lang="en-US" sz="2000" dirty="0">
              <a:effectLst>
                <a:outerShdw blurRad="38100" dist="38100" dir="2700000" algn="tl">
                  <a:srgbClr val="000000">
                    <a:alpha val="43137"/>
                  </a:srgbClr>
                </a:outerShdw>
              </a:effectLst>
              <a:latin typeface="Arial Narrow"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288" y="990600"/>
            <a:ext cx="5986912"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Left Arrow 3"/>
          <p:cNvSpPr/>
          <p:nvPr/>
        </p:nvSpPr>
        <p:spPr>
          <a:xfrm>
            <a:off x="5486400" y="3431728"/>
            <a:ext cx="685800" cy="51978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964225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590" t="23680" r="24573" b="8015"/>
          <a:stretch/>
        </p:blipFill>
        <p:spPr bwMode="auto">
          <a:xfrm>
            <a:off x="2649071" y="692941"/>
            <a:ext cx="3980329" cy="3993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81000" y="1752600"/>
            <a:ext cx="2202757" cy="1015663"/>
          </a:xfrm>
          <a:prstGeom prst="rect">
            <a:avLst/>
          </a:prstGeom>
          <a:noFill/>
        </p:spPr>
        <p:txBody>
          <a:bodyPr wrap="square" rtlCol="0">
            <a:spAutoFit/>
          </a:bodyPr>
          <a:lstStyle/>
          <a:p>
            <a:r>
              <a:rPr lang="en-US" sz="2000" dirty="0" smtClean="0">
                <a:solidFill>
                  <a:schemeClr val="accent4">
                    <a:lumMod val="50000"/>
                  </a:schemeClr>
                </a:solidFill>
                <a:effectLst>
                  <a:outerShdw blurRad="38100" dist="38100" dir="2700000" algn="tl">
                    <a:srgbClr val="000000">
                      <a:alpha val="43137"/>
                    </a:srgbClr>
                  </a:outerShdw>
                </a:effectLst>
                <a:latin typeface="Arial Narrow" pitchFamily="34" charset="0"/>
              </a:rPr>
              <a:t>Click here for insect-pest advisor</a:t>
            </a:r>
            <a:endParaRPr lang="en-US" sz="2000" dirty="0">
              <a:solidFill>
                <a:schemeClr val="accent4">
                  <a:lumMod val="50000"/>
                </a:schemeClr>
              </a:solidFill>
              <a:effectLst>
                <a:outerShdw blurRad="38100" dist="38100" dir="2700000" algn="tl">
                  <a:srgbClr val="000000">
                    <a:alpha val="43137"/>
                  </a:srgbClr>
                </a:outerShdw>
              </a:effectLst>
              <a:latin typeface="Arial Narrow" pitchFamily="34" charset="0"/>
            </a:endParaRPr>
          </a:p>
        </p:txBody>
      </p:sp>
      <p:sp>
        <p:nvSpPr>
          <p:cNvPr id="3" name="TextBox 2"/>
          <p:cNvSpPr txBox="1"/>
          <p:nvPr/>
        </p:nvSpPr>
        <p:spPr>
          <a:xfrm>
            <a:off x="6901241" y="1760393"/>
            <a:ext cx="2438400" cy="1015663"/>
          </a:xfrm>
          <a:prstGeom prst="rect">
            <a:avLst/>
          </a:prstGeom>
          <a:noFill/>
        </p:spPr>
        <p:txBody>
          <a:bodyPr wrap="square" rtlCol="0">
            <a:spAutoFit/>
          </a:bodyPr>
          <a:lstStyle/>
          <a:p>
            <a:r>
              <a:rPr lang="en-US" sz="2000" dirty="0" smtClean="0">
                <a:solidFill>
                  <a:schemeClr val="accent4">
                    <a:lumMod val="50000"/>
                  </a:schemeClr>
                </a:solidFill>
                <a:effectLst>
                  <a:outerShdw blurRad="38100" dist="38100" dir="2700000" algn="tl">
                    <a:srgbClr val="000000">
                      <a:alpha val="43137"/>
                    </a:srgbClr>
                  </a:outerShdw>
                </a:effectLst>
                <a:latin typeface="Arial Narrow" pitchFamily="34" charset="0"/>
              </a:rPr>
              <a:t>Click here for crop diseases advisor</a:t>
            </a:r>
            <a:endParaRPr lang="en-US" sz="2000" dirty="0">
              <a:solidFill>
                <a:schemeClr val="accent4">
                  <a:lumMod val="50000"/>
                </a:schemeClr>
              </a:solidFill>
              <a:effectLst>
                <a:outerShdw blurRad="38100" dist="38100" dir="2700000" algn="tl">
                  <a:srgbClr val="000000">
                    <a:alpha val="43137"/>
                  </a:srgbClr>
                </a:outerShdw>
              </a:effectLst>
              <a:latin typeface="Arial Narrow" pitchFamily="34" charset="0"/>
            </a:endParaRPr>
          </a:p>
        </p:txBody>
      </p:sp>
      <p:sp>
        <p:nvSpPr>
          <p:cNvPr id="4" name="TextBox 3"/>
          <p:cNvSpPr txBox="1"/>
          <p:nvPr/>
        </p:nvSpPr>
        <p:spPr>
          <a:xfrm>
            <a:off x="3657600" y="5029200"/>
            <a:ext cx="2286000" cy="1015663"/>
          </a:xfrm>
          <a:prstGeom prst="rect">
            <a:avLst/>
          </a:prstGeom>
          <a:noFill/>
        </p:spPr>
        <p:txBody>
          <a:bodyPr wrap="square" rtlCol="0">
            <a:spAutoFit/>
          </a:bodyPr>
          <a:lstStyle/>
          <a:p>
            <a:r>
              <a:rPr lang="en-US" sz="2000" dirty="0" smtClean="0">
                <a:solidFill>
                  <a:schemeClr val="accent4">
                    <a:lumMod val="50000"/>
                  </a:schemeClr>
                </a:solidFill>
                <a:effectLst>
                  <a:outerShdw blurRad="38100" dist="38100" dir="2700000" algn="tl">
                    <a:srgbClr val="000000">
                      <a:alpha val="43137"/>
                    </a:srgbClr>
                  </a:outerShdw>
                </a:effectLst>
                <a:latin typeface="Arial Narrow" pitchFamily="34" charset="0"/>
              </a:rPr>
              <a:t>Click here for weed control advisor</a:t>
            </a:r>
            <a:endParaRPr lang="en-US" sz="2000" dirty="0">
              <a:solidFill>
                <a:schemeClr val="accent4">
                  <a:lumMod val="50000"/>
                </a:schemeClr>
              </a:solidFill>
              <a:effectLst>
                <a:outerShdw blurRad="38100" dist="38100" dir="2700000" algn="tl">
                  <a:srgbClr val="000000">
                    <a:alpha val="43137"/>
                  </a:srgbClr>
                </a:outerShdw>
              </a:effectLst>
              <a:latin typeface="Arial Narrow" pitchFamily="34" charset="0"/>
            </a:endParaRPr>
          </a:p>
        </p:txBody>
      </p:sp>
      <p:sp>
        <p:nvSpPr>
          <p:cNvPr id="5" name="Left Arrow 4"/>
          <p:cNvSpPr/>
          <p:nvPr/>
        </p:nvSpPr>
        <p:spPr>
          <a:xfrm rot="12765516">
            <a:off x="2500916" y="2529426"/>
            <a:ext cx="581905" cy="40210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Left Arrow 6"/>
          <p:cNvSpPr/>
          <p:nvPr/>
        </p:nvSpPr>
        <p:spPr>
          <a:xfrm rot="18916108">
            <a:off x="6262094" y="2459560"/>
            <a:ext cx="581905" cy="40210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Left Arrow 7"/>
          <p:cNvSpPr/>
          <p:nvPr/>
        </p:nvSpPr>
        <p:spPr>
          <a:xfrm rot="5024820">
            <a:off x="4491717" y="4405822"/>
            <a:ext cx="581905" cy="40210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647986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590" t="23680" r="24573" b="8015"/>
          <a:stretch/>
        </p:blipFill>
        <p:spPr bwMode="auto">
          <a:xfrm>
            <a:off x="4876800" y="224118"/>
            <a:ext cx="3980329" cy="3993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81000" y="304800"/>
            <a:ext cx="4229100" cy="400110"/>
          </a:xfrm>
          <a:prstGeom prst="rect">
            <a:avLst/>
          </a:prstGeom>
          <a:noFill/>
        </p:spPr>
        <p:txBody>
          <a:bodyPr wrap="square" rtlCol="0">
            <a:spAutoFit/>
          </a:bodyPr>
          <a:lstStyle/>
          <a:p>
            <a:r>
              <a:rPr lang="en-US" sz="2000" b="1" spc="-150" dirty="0" smtClean="0">
                <a:solidFill>
                  <a:schemeClr val="tx1">
                    <a:lumMod val="50000"/>
                  </a:schemeClr>
                </a:solidFill>
              </a:rPr>
              <a:t>Illustration 1: Insect Pests</a:t>
            </a:r>
            <a:endParaRPr lang="en-US" sz="2000" b="1" spc="-150" dirty="0">
              <a:solidFill>
                <a:schemeClr val="tx1">
                  <a:lumMod val="50000"/>
                </a:schemeClr>
              </a:solidFill>
            </a:endParaRPr>
          </a:p>
        </p:txBody>
      </p:sp>
      <p:cxnSp>
        <p:nvCxnSpPr>
          <p:cNvPr id="6" name="Straight Arrow Connector 5"/>
          <p:cNvCxnSpPr/>
          <p:nvPr/>
        </p:nvCxnSpPr>
        <p:spPr>
          <a:xfrm flipH="1">
            <a:off x="4648200" y="2362200"/>
            <a:ext cx="457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Down Arrow 6"/>
          <p:cNvSpPr/>
          <p:nvPr/>
        </p:nvSpPr>
        <p:spPr>
          <a:xfrm>
            <a:off x="4343400" y="2362200"/>
            <a:ext cx="3810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p:cNvSpPr/>
          <p:nvPr/>
        </p:nvSpPr>
        <p:spPr>
          <a:xfrm>
            <a:off x="5105400" y="2057400"/>
            <a:ext cx="609600" cy="491192"/>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1905000" y="1513582"/>
            <a:ext cx="2971800" cy="1077218"/>
          </a:xfrm>
          <a:prstGeom prst="rect">
            <a:avLst/>
          </a:prstGeom>
          <a:noFill/>
        </p:spPr>
        <p:txBody>
          <a:bodyPr wrap="square" rtlCol="0">
            <a:spAutoFit/>
          </a:bodyPr>
          <a:lstStyle/>
          <a:p>
            <a:r>
              <a:rPr lang="en-US" sz="1600" b="1" dirty="0" smtClean="0">
                <a:solidFill>
                  <a:schemeClr val="accent6">
                    <a:lumMod val="75000"/>
                  </a:schemeClr>
                </a:solidFill>
                <a:effectLst>
                  <a:outerShdw blurRad="38100" dist="38100" dir="2700000" algn="tl">
                    <a:srgbClr val="000000">
                      <a:alpha val="43137"/>
                    </a:srgbClr>
                  </a:outerShdw>
                </a:effectLst>
                <a:latin typeface="Comic Sans MS" pitchFamily="66" charset="0"/>
              </a:rPr>
              <a:t>Click ‘INSECT PESTS’ for PEST CONTROL menu</a:t>
            </a:r>
            <a:endParaRPr lang="en-US" sz="1600" b="1" dirty="0">
              <a:solidFill>
                <a:schemeClr val="accent6">
                  <a:lumMod val="75000"/>
                </a:schemeClr>
              </a:solidFill>
              <a:effectLst>
                <a:outerShdw blurRad="38100" dist="38100" dir="2700000" algn="tl">
                  <a:srgbClr val="000000">
                    <a:alpha val="43137"/>
                  </a:srgbClr>
                </a:outerShdw>
              </a:effectLst>
              <a:latin typeface="Comic Sans MS" pitchFamily="66" charset="0"/>
            </a:endParaRPr>
          </a:p>
        </p:txBody>
      </p:sp>
      <p:sp>
        <p:nvSpPr>
          <p:cNvPr id="9" name="Oval 8"/>
          <p:cNvSpPr/>
          <p:nvPr/>
        </p:nvSpPr>
        <p:spPr>
          <a:xfrm>
            <a:off x="1219200" y="1665194"/>
            <a:ext cx="685800" cy="773206"/>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4000" b="1" dirty="0" smtClean="0">
                <a:ln w="18000">
                  <a:solidFill>
                    <a:schemeClr val="accent2">
                      <a:satMod val="140000"/>
                    </a:schemeClr>
                  </a:solidFill>
                  <a:prstDash val="solid"/>
                  <a:miter lim="800000"/>
                </a:ln>
                <a:solidFill>
                  <a:schemeClr val="accent4">
                    <a:lumMod val="75000"/>
                  </a:schemeClr>
                </a:solidFill>
                <a:effectLst>
                  <a:outerShdw blurRad="25500" dist="23000" dir="7020000" algn="tl">
                    <a:srgbClr val="000000">
                      <a:alpha val="50000"/>
                    </a:srgbClr>
                  </a:outerShdw>
                </a:effectLst>
              </a:rPr>
              <a:t>1</a:t>
            </a:r>
            <a:endParaRPr lang="en-US" dirty="0">
              <a:solidFill>
                <a:schemeClr val="accent4">
                  <a:lumMod val="75000"/>
                </a:schemeClr>
              </a:solidFill>
            </a:endParaRP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24999" b="9156"/>
          <a:stretch/>
        </p:blipFill>
        <p:spPr bwMode="auto">
          <a:xfrm>
            <a:off x="381000" y="3124200"/>
            <a:ext cx="4708071" cy="3564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Straight Arrow Connector 9"/>
          <p:cNvCxnSpPr/>
          <p:nvPr/>
        </p:nvCxnSpPr>
        <p:spPr>
          <a:xfrm>
            <a:off x="4533900" y="5943600"/>
            <a:ext cx="1181100"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13" name="TextBox 12"/>
          <p:cNvSpPr txBox="1"/>
          <p:nvPr/>
        </p:nvSpPr>
        <p:spPr>
          <a:xfrm>
            <a:off x="5943600" y="5435768"/>
            <a:ext cx="2286000" cy="1015663"/>
          </a:xfrm>
          <a:prstGeom prst="rect">
            <a:avLst/>
          </a:prstGeom>
          <a:noFill/>
        </p:spPr>
        <p:txBody>
          <a:bodyPr wrap="square" rtlCol="0">
            <a:spAutoFit/>
          </a:bodyPr>
          <a:lstStyle/>
          <a:p>
            <a:r>
              <a:rPr lang="en-US" sz="2000" spc="-150" dirty="0" smtClean="0">
                <a:solidFill>
                  <a:srgbClr val="002060"/>
                </a:solidFill>
                <a:effectLst>
                  <a:outerShdw blurRad="38100" dist="38100" dir="2700000" algn="tl">
                    <a:srgbClr val="000000">
                      <a:alpha val="43137"/>
                    </a:srgbClr>
                  </a:outerShdw>
                </a:effectLst>
                <a:latin typeface="Arial Narrow" pitchFamily="34" charset="0"/>
              </a:rPr>
              <a:t>Click here for trade names of insecticides</a:t>
            </a:r>
            <a:endParaRPr lang="en-US" sz="2000" spc="-150" dirty="0">
              <a:solidFill>
                <a:srgbClr val="002060"/>
              </a:solidFill>
              <a:effectLst>
                <a:outerShdw blurRad="38100" dist="38100" dir="2700000" algn="tl">
                  <a:srgbClr val="000000">
                    <a:alpha val="43137"/>
                  </a:srgbClr>
                </a:outerShdw>
              </a:effectLst>
              <a:latin typeface="Arial Narrow" pitchFamily="34" charset="0"/>
            </a:endParaRPr>
          </a:p>
        </p:txBody>
      </p:sp>
    </p:spTree>
    <p:extLst>
      <p:ext uri="{BB962C8B-B14F-4D97-AF65-F5344CB8AC3E}">
        <p14:creationId xmlns:p14="http://schemas.microsoft.com/office/powerpoint/2010/main" val="41999919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1066800"/>
            <a:ext cx="2667000" cy="923330"/>
          </a:xfrm>
          <a:prstGeom prst="rect">
            <a:avLst/>
          </a:prstGeom>
        </p:spPr>
        <p:txBody>
          <a:bodyPr wrap="square">
            <a:spAutoFit/>
          </a:bodyPr>
          <a:lstStyle/>
          <a:p>
            <a:r>
              <a:rPr lang="en-US" b="1" dirty="0" smtClean="0">
                <a:solidFill>
                  <a:schemeClr val="accent6">
                    <a:lumMod val="75000"/>
                  </a:schemeClr>
                </a:solidFill>
                <a:latin typeface="Comic Sans MS" pitchFamily="66" charset="0"/>
              </a:rPr>
              <a:t>Click ‘RICE’ for rice pest control menu</a:t>
            </a:r>
            <a:endParaRPr lang="en-US" b="1" dirty="0">
              <a:solidFill>
                <a:schemeClr val="accent6">
                  <a:lumMod val="75000"/>
                </a:schemeClr>
              </a:solidFill>
              <a:latin typeface="Comic Sans MS" pitchFamily="66" charset="0"/>
            </a:endParaRPr>
          </a:p>
        </p:txBody>
      </p:sp>
      <p:pic>
        <p:nvPicPr>
          <p:cNvPr id="205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566" y="6441"/>
            <a:ext cx="4084636" cy="3651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own Arrow 2"/>
          <p:cNvSpPr/>
          <p:nvPr/>
        </p:nvSpPr>
        <p:spPr>
          <a:xfrm rot="17768164">
            <a:off x="4770596" y="1338964"/>
            <a:ext cx="624341" cy="1055052"/>
          </a:xfrm>
          <a:prstGeom prst="downArrow">
            <a:avLst>
              <a:gd name="adj1" fmla="val 31523"/>
              <a:gd name="adj2" fmla="val 6782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p:cNvSpPr/>
          <p:nvPr/>
        </p:nvSpPr>
        <p:spPr>
          <a:xfrm>
            <a:off x="5717113" y="1752600"/>
            <a:ext cx="685800" cy="542591"/>
          </a:xfrm>
          <a:prstGeom prst="ellipse">
            <a:avLst/>
          </a:prstGeom>
          <a:noFill/>
          <a:ln w="38100">
            <a:solidFill>
              <a:srgbClr val="FF0000"/>
            </a:solid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p:cNvSpPr/>
          <p:nvPr/>
        </p:nvSpPr>
        <p:spPr>
          <a:xfrm>
            <a:off x="457200" y="914400"/>
            <a:ext cx="609600" cy="917621"/>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4000" b="1" dirty="0" smtClean="0">
                <a:ln w="18000">
                  <a:solidFill>
                    <a:schemeClr val="accent2">
                      <a:satMod val="140000"/>
                    </a:schemeClr>
                  </a:solidFill>
                  <a:prstDash val="solid"/>
                  <a:miter lim="800000"/>
                </a:ln>
                <a:solidFill>
                  <a:schemeClr val="accent4">
                    <a:lumMod val="75000"/>
                  </a:schemeClr>
                </a:solidFill>
                <a:effectLst>
                  <a:outerShdw blurRad="25500" dist="23000" dir="7020000" algn="tl">
                    <a:srgbClr val="000000">
                      <a:alpha val="50000"/>
                    </a:srgbClr>
                  </a:outerShdw>
                </a:effectLst>
              </a:rPr>
              <a:t>2</a:t>
            </a:r>
            <a:endParaRPr lang="en-US" dirty="0">
              <a:solidFill>
                <a:schemeClr val="accent4">
                  <a:lumMod val="75000"/>
                </a:schemeClr>
              </a:solidFill>
            </a:endParaRPr>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23167" b="17222"/>
          <a:stretch/>
        </p:blipFill>
        <p:spPr bwMode="auto">
          <a:xfrm>
            <a:off x="326281" y="3390900"/>
            <a:ext cx="4849876" cy="326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Straight Arrow Connector 10"/>
          <p:cNvCxnSpPr/>
          <p:nvPr/>
        </p:nvCxnSpPr>
        <p:spPr>
          <a:xfrm rot="5400000">
            <a:off x="4724400" y="3048000"/>
            <a:ext cx="838200" cy="685800"/>
          </a:xfrm>
          <a:prstGeom prst="straightConnector1">
            <a:avLst/>
          </a:prstGeom>
          <a:ln>
            <a:prstDash val="lgDash"/>
            <a:tailEnd type="arrow"/>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028290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892314"/>
            <a:ext cx="3352800" cy="923330"/>
          </a:xfrm>
          <a:prstGeom prst="rect">
            <a:avLst/>
          </a:prstGeom>
          <a:noFill/>
        </p:spPr>
        <p:txBody>
          <a:bodyPr wrap="square" rtlCol="0">
            <a:spAutoFit/>
          </a:bodyPr>
          <a:lstStyle/>
          <a:p>
            <a:pPr algn="just"/>
            <a:r>
              <a:rPr lang="en-US" b="1" spc="-300" dirty="0" smtClean="0">
                <a:solidFill>
                  <a:schemeClr val="accent6">
                    <a:lumMod val="75000"/>
                  </a:schemeClr>
                </a:solidFill>
                <a:latin typeface="Comic Sans MS" pitchFamily="66" charset="0"/>
              </a:rPr>
              <a:t>Click on the drop down menu to select rice pests</a:t>
            </a:r>
            <a:endParaRPr lang="en-US" b="1" spc="-300" dirty="0">
              <a:solidFill>
                <a:schemeClr val="accent6">
                  <a:lumMod val="75000"/>
                </a:schemeClr>
              </a:solidFill>
              <a:latin typeface="Comic Sans MS" pitchFamily="66" charset="0"/>
            </a:endParaRPr>
          </a:p>
        </p:txBody>
      </p:sp>
      <p:sp>
        <p:nvSpPr>
          <p:cNvPr id="9" name="Oval 8"/>
          <p:cNvSpPr/>
          <p:nvPr/>
        </p:nvSpPr>
        <p:spPr>
          <a:xfrm>
            <a:off x="685800" y="685800"/>
            <a:ext cx="685800" cy="1066800"/>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4000" b="1" dirty="0" smtClean="0">
                <a:ln w="18000">
                  <a:solidFill>
                    <a:schemeClr val="accent2">
                      <a:satMod val="140000"/>
                    </a:schemeClr>
                  </a:solidFill>
                  <a:prstDash val="solid"/>
                  <a:miter lim="800000"/>
                </a:ln>
                <a:solidFill>
                  <a:schemeClr val="accent4">
                    <a:lumMod val="75000"/>
                  </a:schemeClr>
                </a:solidFill>
                <a:effectLst>
                  <a:outerShdw blurRad="25500" dist="23000" dir="7020000" algn="tl">
                    <a:srgbClr val="000000">
                      <a:alpha val="50000"/>
                    </a:srgbClr>
                  </a:outerShdw>
                </a:effectLst>
              </a:rPr>
              <a:t>3</a:t>
            </a:r>
            <a:endParaRPr lang="en-US" dirty="0">
              <a:solidFill>
                <a:schemeClr val="accent4">
                  <a:lumMod val="75000"/>
                </a:schemeClr>
              </a:solidFill>
            </a:endParaRP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26102" b="14680"/>
          <a:stretch/>
        </p:blipFill>
        <p:spPr bwMode="auto">
          <a:xfrm>
            <a:off x="1101034" y="2017044"/>
            <a:ext cx="7128566" cy="4508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9784" y="3505200"/>
            <a:ext cx="1568282" cy="1231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Arrow Connector 7"/>
          <p:cNvCxnSpPr/>
          <p:nvPr/>
        </p:nvCxnSpPr>
        <p:spPr>
          <a:xfrm>
            <a:off x="2422441" y="3417183"/>
            <a:ext cx="342900" cy="381000"/>
          </a:xfrm>
          <a:prstGeom prst="straightConnector1">
            <a:avLst/>
          </a:prstGeom>
          <a:ln>
            <a:solidFill>
              <a:schemeClr val="accent6"/>
            </a:solidFill>
            <a:prstDash val="sysDot"/>
            <a:tailEnd type="arrow"/>
          </a:ln>
          <a:effectLst/>
        </p:spPr>
        <p:style>
          <a:lnRef idx="3">
            <a:schemeClr val="accent1"/>
          </a:lnRef>
          <a:fillRef idx="0">
            <a:schemeClr val="accent1"/>
          </a:fillRef>
          <a:effectRef idx="2">
            <a:schemeClr val="accent1"/>
          </a:effectRef>
          <a:fontRef idx="minor">
            <a:schemeClr val="tx1"/>
          </a:fontRef>
        </p:style>
      </p:cxnSp>
      <p:pic>
        <p:nvPicPr>
          <p:cNvPr id="7" name="Picture 8" descr="http://t3.gstatic.com/images?q=tbn:ANd9GcTNSLuW-i36c70r0SyrIeozmBP6-tdF8Tlzr4roAwc1rlyjZoBlaQ"/>
          <p:cNvPicPr>
            <a:picLocks noChangeAspect="1" noChangeArrowheads="1"/>
          </p:cNvPicPr>
          <p:nvPr/>
        </p:nvPicPr>
        <p:blipFill rotWithShape="1">
          <a:blip r:embed="rId4">
            <a:extLst>
              <a:ext uri="{28A0092B-C50C-407E-A947-70E740481C1C}">
                <a14:useLocalDpi xmlns:a14="http://schemas.microsoft.com/office/drawing/2010/main" val="0"/>
              </a:ext>
            </a:extLst>
          </a:blip>
          <a:srcRect l="27818" t="5848" r="25442" b="6665"/>
          <a:stretch/>
        </p:blipFill>
        <p:spPr bwMode="auto">
          <a:xfrm rot="14210810">
            <a:off x="2928743" y="1864236"/>
            <a:ext cx="809607" cy="1569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79763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04800" y="3505200"/>
            <a:ext cx="8915400" cy="3139321"/>
          </a:xfrm>
          <a:prstGeom prst="rect">
            <a:avLst/>
          </a:prstGeom>
          <a:noFill/>
        </p:spPr>
        <p:txBody>
          <a:bodyPr wrap="square" rtlCol="0">
            <a:spAutoFit/>
          </a:bodyPr>
          <a:lstStyle/>
          <a:p>
            <a:pPr algn="ctr"/>
            <a:r>
              <a:rPr lang="en-US" b="1" dirty="0" smtClean="0">
                <a:effectLst>
                  <a:outerShdw blurRad="38100" dist="38100" dir="2700000" algn="tl">
                    <a:srgbClr val="000000">
                      <a:alpha val="43137"/>
                    </a:srgbClr>
                  </a:outerShdw>
                </a:effectLst>
                <a:latin typeface="Arial Narrow" pitchFamily="34" charset="0"/>
              </a:rPr>
              <a:t>Here is the results page</a:t>
            </a:r>
          </a:p>
          <a:p>
            <a:endParaRPr lang="en-US" b="1" dirty="0" smtClean="0">
              <a:effectLst>
                <a:outerShdw blurRad="38100" dist="38100" dir="2700000" algn="tl">
                  <a:srgbClr val="000000">
                    <a:alpha val="43137"/>
                  </a:srgbClr>
                </a:outerShdw>
              </a:effectLst>
              <a:latin typeface="Arial Narrow" pitchFamily="34" charset="0"/>
            </a:endParaRPr>
          </a:p>
          <a:p>
            <a:r>
              <a:rPr lang="en-US" dirty="0" smtClean="0">
                <a:effectLst>
                  <a:outerShdw blurRad="38100" dist="38100" dir="2700000" algn="tl">
                    <a:srgbClr val="000000">
                      <a:alpha val="43137"/>
                    </a:srgbClr>
                  </a:outerShdw>
                </a:effectLst>
                <a:latin typeface="Arial Narrow" pitchFamily="34" charset="0"/>
              </a:rPr>
              <a:t>Column </a:t>
            </a:r>
            <a:r>
              <a:rPr lang="en-US" b="1" dirty="0" smtClean="0">
                <a:effectLst>
                  <a:outerShdw blurRad="38100" dist="38100" dir="2700000" algn="tl">
                    <a:srgbClr val="000000">
                      <a:alpha val="43137"/>
                    </a:srgbClr>
                  </a:outerShdw>
                </a:effectLst>
                <a:latin typeface="Arial Narrow" pitchFamily="34" charset="0"/>
              </a:rPr>
              <a:t>1</a:t>
            </a:r>
            <a:r>
              <a:rPr lang="en-US" dirty="0" smtClean="0">
                <a:effectLst>
                  <a:outerShdw blurRad="38100" dist="38100" dir="2700000" algn="tl">
                    <a:srgbClr val="000000">
                      <a:alpha val="43137"/>
                    </a:srgbClr>
                  </a:outerShdw>
                </a:effectLst>
                <a:latin typeface="Arial Narrow" pitchFamily="34" charset="0"/>
                <a:sym typeface="Wingdings" pitchFamily="2" charset="2"/>
              </a:rPr>
              <a:t> </a:t>
            </a:r>
            <a:r>
              <a:rPr lang="en-US" dirty="0" smtClean="0">
                <a:solidFill>
                  <a:schemeClr val="accent6"/>
                </a:solidFill>
                <a:effectLst>
                  <a:outerShdw blurRad="38100" dist="38100" dir="2700000" algn="tl">
                    <a:srgbClr val="000000">
                      <a:alpha val="43137"/>
                    </a:srgbClr>
                  </a:outerShdw>
                </a:effectLst>
                <a:latin typeface="Arial Narrow" pitchFamily="34" charset="0"/>
                <a:sym typeface="Wingdings" pitchFamily="2" charset="2"/>
              </a:rPr>
              <a:t>insecticide to be used</a:t>
            </a:r>
          </a:p>
          <a:p>
            <a:r>
              <a:rPr lang="en-US" dirty="0" smtClean="0">
                <a:effectLst>
                  <a:outerShdw blurRad="38100" dist="38100" dir="2700000" algn="tl">
                    <a:srgbClr val="000000">
                      <a:alpha val="43137"/>
                    </a:srgbClr>
                  </a:outerShdw>
                </a:effectLst>
                <a:latin typeface="Arial Narrow" pitchFamily="34" charset="0"/>
              </a:rPr>
              <a:t>Column </a:t>
            </a:r>
            <a:r>
              <a:rPr lang="en-US" b="1" dirty="0" smtClean="0">
                <a:effectLst>
                  <a:outerShdw blurRad="38100" dist="38100" dir="2700000" algn="tl">
                    <a:srgbClr val="000000">
                      <a:alpha val="43137"/>
                    </a:srgbClr>
                  </a:outerShdw>
                </a:effectLst>
                <a:latin typeface="Arial Narrow" pitchFamily="34" charset="0"/>
              </a:rPr>
              <a:t>2</a:t>
            </a:r>
            <a:r>
              <a:rPr lang="en-US" dirty="0" smtClean="0">
                <a:effectLst>
                  <a:outerShdw blurRad="38100" dist="38100" dir="2700000" algn="tl">
                    <a:srgbClr val="000000">
                      <a:alpha val="43137"/>
                    </a:srgbClr>
                  </a:outerShdw>
                </a:effectLst>
                <a:latin typeface="Arial Narrow" pitchFamily="34" charset="0"/>
                <a:sym typeface="Wingdings" pitchFamily="2" charset="2"/>
              </a:rPr>
              <a:t> </a:t>
            </a:r>
            <a:r>
              <a:rPr lang="en-US" dirty="0" smtClean="0">
                <a:solidFill>
                  <a:schemeClr val="accent5">
                    <a:lumMod val="50000"/>
                  </a:schemeClr>
                </a:solidFill>
                <a:effectLst>
                  <a:outerShdw blurRad="38100" dist="38100" dir="2700000" algn="tl">
                    <a:srgbClr val="000000">
                      <a:alpha val="43137"/>
                    </a:srgbClr>
                  </a:outerShdw>
                </a:effectLst>
                <a:latin typeface="Arial Narrow" pitchFamily="34" charset="0"/>
                <a:sym typeface="Wingdings" pitchFamily="2" charset="2"/>
              </a:rPr>
              <a:t>recommended dosage</a:t>
            </a:r>
          </a:p>
          <a:p>
            <a:r>
              <a:rPr lang="en-US" dirty="0" smtClean="0">
                <a:effectLst>
                  <a:outerShdw blurRad="38100" dist="38100" dir="2700000" algn="tl">
                    <a:srgbClr val="000000">
                      <a:alpha val="43137"/>
                    </a:srgbClr>
                  </a:outerShdw>
                </a:effectLst>
                <a:latin typeface="Arial Narrow" pitchFamily="34" charset="0"/>
              </a:rPr>
              <a:t>Column </a:t>
            </a:r>
            <a:r>
              <a:rPr lang="en-US" b="1" dirty="0" smtClean="0">
                <a:effectLst>
                  <a:outerShdw blurRad="38100" dist="38100" dir="2700000" algn="tl">
                    <a:srgbClr val="000000">
                      <a:alpha val="43137"/>
                    </a:srgbClr>
                  </a:outerShdw>
                </a:effectLst>
                <a:latin typeface="Arial Narrow" pitchFamily="34" charset="0"/>
              </a:rPr>
              <a:t>3</a:t>
            </a:r>
            <a:r>
              <a:rPr lang="en-US" dirty="0" smtClean="0">
                <a:effectLst>
                  <a:outerShdw blurRad="38100" dist="38100" dir="2700000" algn="tl">
                    <a:srgbClr val="000000">
                      <a:alpha val="43137"/>
                    </a:srgbClr>
                  </a:outerShdw>
                </a:effectLst>
                <a:latin typeface="Arial Narrow" pitchFamily="34" charset="0"/>
                <a:sym typeface="Wingdings" pitchFamily="2" charset="2"/>
              </a:rPr>
              <a:t> </a:t>
            </a:r>
            <a:r>
              <a:rPr lang="en-US" dirty="0" smtClean="0">
                <a:solidFill>
                  <a:schemeClr val="accent6"/>
                </a:solidFill>
                <a:effectLst>
                  <a:outerShdw blurRad="38100" dist="38100" dir="2700000" algn="tl">
                    <a:srgbClr val="000000">
                      <a:alpha val="43137"/>
                    </a:srgbClr>
                  </a:outerShdw>
                </a:effectLst>
                <a:latin typeface="Arial Narrow" pitchFamily="34" charset="0"/>
                <a:sym typeface="Wingdings" pitchFamily="2" charset="2"/>
              </a:rPr>
              <a:t>quantity of product per litre</a:t>
            </a:r>
          </a:p>
          <a:p>
            <a:r>
              <a:rPr lang="en-US" dirty="0" smtClean="0">
                <a:effectLst>
                  <a:outerShdw blurRad="38100" dist="38100" dir="2700000" algn="tl">
                    <a:srgbClr val="000000">
                      <a:alpha val="43137"/>
                    </a:srgbClr>
                  </a:outerShdw>
                </a:effectLst>
                <a:latin typeface="Arial Narrow" pitchFamily="34" charset="0"/>
              </a:rPr>
              <a:t>Column </a:t>
            </a:r>
            <a:r>
              <a:rPr lang="en-US" b="1" dirty="0" smtClean="0">
                <a:effectLst>
                  <a:outerShdw blurRad="38100" dist="38100" dir="2700000" algn="tl">
                    <a:srgbClr val="000000">
                      <a:alpha val="43137"/>
                    </a:srgbClr>
                  </a:outerShdw>
                </a:effectLst>
                <a:latin typeface="Arial Narrow" pitchFamily="34" charset="0"/>
              </a:rPr>
              <a:t>4</a:t>
            </a:r>
            <a:r>
              <a:rPr lang="en-US" dirty="0" smtClean="0">
                <a:effectLst>
                  <a:outerShdw blurRad="38100" dist="38100" dir="2700000" algn="tl">
                    <a:srgbClr val="000000">
                      <a:alpha val="43137"/>
                    </a:srgbClr>
                  </a:outerShdw>
                </a:effectLst>
                <a:latin typeface="Arial Narrow" pitchFamily="34" charset="0"/>
                <a:sym typeface="Wingdings" pitchFamily="2" charset="2"/>
              </a:rPr>
              <a:t> </a:t>
            </a:r>
            <a:r>
              <a:rPr lang="en-US" dirty="0" smtClean="0">
                <a:solidFill>
                  <a:schemeClr val="accent6">
                    <a:lumMod val="50000"/>
                  </a:schemeClr>
                </a:solidFill>
                <a:effectLst>
                  <a:outerShdw blurRad="38100" dist="38100" dir="2700000" algn="tl">
                    <a:srgbClr val="000000">
                      <a:alpha val="43137"/>
                    </a:srgbClr>
                  </a:outerShdw>
                </a:effectLst>
                <a:latin typeface="Arial Narrow" pitchFamily="34" charset="0"/>
                <a:sym typeface="Wingdings" pitchFamily="2" charset="2"/>
              </a:rPr>
              <a:t>quantity of product per 10 litre (knapsack sprayer) </a:t>
            </a:r>
          </a:p>
          <a:p>
            <a:r>
              <a:rPr lang="en-US" dirty="0" smtClean="0">
                <a:effectLst>
                  <a:outerShdw blurRad="38100" dist="38100" dir="2700000" algn="tl">
                    <a:srgbClr val="000000">
                      <a:alpha val="43137"/>
                    </a:srgbClr>
                  </a:outerShdw>
                </a:effectLst>
                <a:latin typeface="Arial Narrow" pitchFamily="34" charset="0"/>
              </a:rPr>
              <a:t>Column </a:t>
            </a:r>
            <a:r>
              <a:rPr lang="en-US" b="1" dirty="0" smtClean="0">
                <a:effectLst>
                  <a:outerShdw blurRad="38100" dist="38100" dir="2700000" algn="tl">
                    <a:srgbClr val="000000">
                      <a:alpha val="43137"/>
                    </a:srgbClr>
                  </a:outerShdw>
                </a:effectLst>
                <a:latin typeface="Arial Narrow" pitchFamily="34" charset="0"/>
              </a:rPr>
              <a:t>5</a:t>
            </a:r>
            <a:r>
              <a:rPr lang="en-US" dirty="0" smtClean="0">
                <a:effectLst>
                  <a:outerShdw blurRad="38100" dist="38100" dir="2700000" algn="tl">
                    <a:srgbClr val="000000">
                      <a:alpha val="43137"/>
                    </a:srgbClr>
                  </a:outerShdw>
                </a:effectLst>
                <a:latin typeface="Arial Narrow" pitchFamily="34" charset="0"/>
                <a:sym typeface="Wingdings" pitchFamily="2" charset="2"/>
              </a:rPr>
              <a:t> </a:t>
            </a:r>
            <a:r>
              <a:rPr lang="en-US" dirty="0" smtClean="0">
                <a:solidFill>
                  <a:schemeClr val="accent6"/>
                </a:solidFill>
                <a:effectLst>
                  <a:outerShdw blurRad="38100" dist="38100" dir="2700000" algn="tl">
                    <a:srgbClr val="000000">
                      <a:alpha val="43137"/>
                    </a:srgbClr>
                  </a:outerShdw>
                </a:effectLst>
                <a:latin typeface="Arial Narrow" pitchFamily="34" charset="0"/>
                <a:sym typeface="Wingdings" pitchFamily="2" charset="2"/>
              </a:rPr>
              <a:t>quantity of product per 200 litre (acre)</a:t>
            </a:r>
          </a:p>
          <a:p>
            <a:r>
              <a:rPr lang="en-US" dirty="0" smtClean="0">
                <a:effectLst>
                  <a:outerShdw blurRad="38100" dist="38100" dir="2700000" algn="tl">
                    <a:srgbClr val="000000">
                      <a:alpha val="43137"/>
                    </a:srgbClr>
                  </a:outerShdw>
                </a:effectLst>
                <a:latin typeface="Arial Narrow" pitchFamily="34" charset="0"/>
              </a:rPr>
              <a:t>Column </a:t>
            </a:r>
            <a:r>
              <a:rPr lang="en-US" b="1" dirty="0" smtClean="0">
                <a:effectLst>
                  <a:outerShdw blurRad="38100" dist="38100" dir="2700000" algn="tl">
                    <a:srgbClr val="000000">
                      <a:alpha val="43137"/>
                    </a:srgbClr>
                  </a:outerShdw>
                </a:effectLst>
                <a:latin typeface="Arial Narrow" pitchFamily="34" charset="0"/>
              </a:rPr>
              <a:t>6</a:t>
            </a:r>
            <a:r>
              <a:rPr lang="en-US" dirty="0" smtClean="0">
                <a:effectLst>
                  <a:outerShdw blurRad="38100" dist="38100" dir="2700000" algn="tl">
                    <a:srgbClr val="000000">
                      <a:alpha val="43137"/>
                    </a:srgbClr>
                  </a:outerShdw>
                </a:effectLst>
                <a:latin typeface="Arial Narrow" pitchFamily="34" charset="0"/>
                <a:sym typeface="Wingdings" pitchFamily="2" charset="2"/>
              </a:rPr>
              <a:t> </a:t>
            </a:r>
            <a:r>
              <a:rPr lang="en-US" dirty="0" smtClean="0">
                <a:solidFill>
                  <a:schemeClr val="accent5">
                    <a:lumMod val="50000"/>
                  </a:schemeClr>
                </a:solidFill>
                <a:effectLst>
                  <a:outerShdw blurRad="38100" dist="38100" dir="2700000" algn="tl">
                    <a:srgbClr val="000000">
                      <a:alpha val="43137"/>
                    </a:srgbClr>
                  </a:outerShdw>
                </a:effectLst>
                <a:latin typeface="Arial Narrow" pitchFamily="34" charset="0"/>
                <a:sym typeface="Wingdings" pitchFamily="2" charset="2"/>
              </a:rPr>
              <a:t>quantity of product per 500 litre (hectare)</a:t>
            </a:r>
          </a:p>
          <a:p>
            <a:r>
              <a:rPr lang="en-US" dirty="0" smtClean="0">
                <a:effectLst>
                  <a:outerShdw blurRad="38100" dist="38100" dir="2700000" algn="tl">
                    <a:srgbClr val="000000">
                      <a:alpha val="43137"/>
                    </a:srgbClr>
                  </a:outerShdw>
                </a:effectLst>
                <a:latin typeface="Arial Narrow" pitchFamily="34" charset="0"/>
              </a:rPr>
              <a:t>Column </a:t>
            </a:r>
            <a:r>
              <a:rPr lang="en-US" b="1" dirty="0" smtClean="0">
                <a:effectLst>
                  <a:outerShdw blurRad="38100" dist="38100" dir="2700000" algn="tl">
                    <a:srgbClr val="000000">
                      <a:alpha val="43137"/>
                    </a:srgbClr>
                  </a:outerShdw>
                </a:effectLst>
                <a:latin typeface="Arial Narrow" pitchFamily="34" charset="0"/>
              </a:rPr>
              <a:t>7</a:t>
            </a:r>
            <a:r>
              <a:rPr lang="en-US" dirty="0" smtClean="0">
                <a:effectLst>
                  <a:outerShdw blurRad="38100" dist="38100" dir="2700000" algn="tl">
                    <a:srgbClr val="000000">
                      <a:alpha val="43137"/>
                    </a:srgbClr>
                  </a:outerShdw>
                </a:effectLst>
                <a:latin typeface="Arial Narrow" pitchFamily="34" charset="0"/>
                <a:sym typeface="Wingdings" pitchFamily="2" charset="2"/>
              </a:rPr>
              <a:t> </a:t>
            </a:r>
            <a:r>
              <a:rPr lang="en-US" dirty="0" smtClean="0">
                <a:solidFill>
                  <a:schemeClr val="accent6"/>
                </a:solidFill>
                <a:effectLst>
                  <a:outerShdw blurRad="38100" dist="38100" dir="2700000" algn="tl">
                    <a:srgbClr val="000000">
                      <a:alpha val="43137"/>
                    </a:srgbClr>
                  </a:outerShdw>
                </a:effectLst>
                <a:latin typeface="Arial Narrow" pitchFamily="34" charset="0"/>
                <a:sym typeface="Wingdings" pitchFamily="2" charset="2"/>
              </a:rPr>
              <a:t>method and time of </a:t>
            </a:r>
            <a:r>
              <a:rPr lang="en-US" dirty="0" smtClean="0">
                <a:solidFill>
                  <a:schemeClr val="accent6"/>
                </a:solidFill>
                <a:effectLst>
                  <a:outerShdw blurRad="38100" dist="38100" dir="2700000" algn="tl">
                    <a:srgbClr val="000000">
                      <a:alpha val="43137"/>
                    </a:srgbClr>
                  </a:outerShdw>
                </a:effectLst>
                <a:latin typeface="Arial Narrow" pitchFamily="34" charset="0"/>
                <a:sym typeface="Wingdings" pitchFamily="2" charset="2"/>
              </a:rPr>
              <a:t>application</a:t>
            </a:r>
          </a:p>
          <a:p>
            <a:endParaRPr lang="en-US" dirty="0" smtClean="0">
              <a:solidFill>
                <a:schemeClr val="accent6"/>
              </a:solidFill>
              <a:effectLst>
                <a:outerShdw blurRad="38100" dist="38100" dir="2700000" algn="tl">
                  <a:srgbClr val="000000">
                    <a:alpha val="43137"/>
                  </a:srgbClr>
                </a:outerShdw>
              </a:effectLst>
              <a:latin typeface="Arial Narrow" pitchFamily="34" charset="0"/>
              <a:sym typeface="Wingdings" pitchFamily="2" charset="2"/>
            </a:endParaRPr>
          </a:p>
          <a:p>
            <a:r>
              <a:rPr lang="en-US" dirty="0" smtClean="0"/>
              <a:t>                       </a:t>
            </a:r>
            <a:endParaRPr lang="en-US" sz="1500" spc="-150" dirty="0">
              <a:effectLst>
                <a:outerShdw blurRad="38100" dist="38100" dir="2700000" algn="tl">
                  <a:srgbClr val="000000">
                    <a:alpha val="43137"/>
                  </a:srgbClr>
                </a:outerShdw>
              </a:effectLst>
              <a:latin typeface="Arial Narrow" pitchFamily="34" charset="0"/>
            </a:endParaRPr>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 t="5141" r="30548" b="18019"/>
          <a:stretch/>
        </p:blipFill>
        <p:spPr bwMode="auto">
          <a:xfrm>
            <a:off x="990600" y="348342"/>
            <a:ext cx="6689253" cy="3156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7250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198"/>
          <a:stretch/>
        </p:blipFill>
        <p:spPr bwMode="auto">
          <a:xfrm>
            <a:off x="1371598" y="2362200"/>
            <a:ext cx="5602941" cy="2805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7238999" y="3008970"/>
            <a:ext cx="1926771" cy="1015663"/>
          </a:xfrm>
          <a:prstGeom prst="rect">
            <a:avLst/>
          </a:prstGeom>
          <a:noFill/>
        </p:spPr>
        <p:txBody>
          <a:bodyPr wrap="square" rtlCol="0">
            <a:spAutoFit/>
          </a:bodyPr>
          <a:lstStyle/>
          <a:p>
            <a:r>
              <a:rPr lang="en-US" sz="2000" b="1" spc="-300" dirty="0" smtClean="0">
                <a:solidFill>
                  <a:schemeClr val="accent4">
                    <a:lumMod val="50000"/>
                  </a:schemeClr>
                </a:solidFill>
                <a:latin typeface="Arial Narrow" pitchFamily="34" charset="0"/>
              </a:rPr>
              <a:t>Click here for </a:t>
            </a:r>
            <a:r>
              <a:rPr lang="en-US" sz="2000" b="1" spc="-300" dirty="0" smtClean="0">
                <a:solidFill>
                  <a:schemeClr val="accent4">
                    <a:lumMod val="50000"/>
                  </a:schemeClr>
                </a:solidFill>
                <a:latin typeface="Arial Narrow" pitchFamily="34" charset="0"/>
              </a:rPr>
              <a:t>the HOME </a:t>
            </a:r>
            <a:r>
              <a:rPr lang="en-US" sz="2000" b="1" spc="-300" dirty="0" smtClean="0">
                <a:solidFill>
                  <a:schemeClr val="accent4">
                    <a:lumMod val="50000"/>
                  </a:schemeClr>
                </a:solidFill>
                <a:latin typeface="Arial Narrow" pitchFamily="34" charset="0"/>
              </a:rPr>
              <a:t>PAGE</a:t>
            </a:r>
            <a:endParaRPr lang="en-US" sz="2000" b="1" spc="-300" dirty="0">
              <a:solidFill>
                <a:schemeClr val="accent4">
                  <a:lumMod val="50000"/>
                </a:schemeClr>
              </a:solidFill>
              <a:latin typeface="Arial Narrow" pitchFamily="34" charset="0"/>
            </a:endParaRPr>
          </a:p>
        </p:txBody>
      </p:sp>
      <p:sp>
        <p:nvSpPr>
          <p:cNvPr id="3" name="TextBox 2"/>
          <p:cNvSpPr txBox="1"/>
          <p:nvPr/>
        </p:nvSpPr>
        <p:spPr>
          <a:xfrm>
            <a:off x="1219200" y="1034645"/>
            <a:ext cx="2705100" cy="1015663"/>
          </a:xfrm>
          <a:prstGeom prst="rect">
            <a:avLst/>
          </a:prstGeom>
          <a:noFill/>
        </p:spPr>
        <p:txBody>
          <a:bodyPr wrap="square" rtlCol="0">
            <a:spAutoFit/>
          </a:bodyPr>
          <a:lstStyle/>
          <a:p>
            <a:pPr algn="just"/>
            <a:r>
              <a:rPr lang="en-US" sz="2000" b="1" spc="-300" dirty="0" smtClean="0">
                <a:solidFill>
                  <a:schemeClr val="accent4">
                    <a:lumMod val="50000"/>
                  </a:schemeClr>
                </a:solidFill>
                <a:latin typeface="Arial Narrow" pitchFamily="34" charset="0"/>
              </a:rPr>
              <a:t>Click to go back </a:t>
            </a:r>
            <a:r>
              <a:rPr lang="en-US" sz="2000" b="1" spc="-300" dirty="0" smtClean="0">
                <a:solidFill>
                  <a:schemeClr val="accent4">
                    <a:lumMod val="50000"/>
                  </a:schemeClr>
                </a:solidFill>
                <a:latin typeface="Arial Narrow" pitchFamily="34" charset="0"/>
              </a:rPr>
              <a:t>to PEST </a:t>
            </a:r>
            <a:r>
              <a:rPr lang="en-US" sz="2000" b="1" spc="-300" dirty="0" smtClean="0">
                <a:solidFill>
                  <a:schemeClr val="accent4">
                    <a:lumMod val="50000"/>
                  </a:schemeClr>
                </a:solidFill>
                <a:latin typeface="Arial Narrow" pitchFamily="34" charset="0"/>
              </a:rPr>
              <a:t>CONTROL menu</a:t>
            </a:r>
            <a:endParaRPr lang="en-US" sz="2000" b="1" spc="-300" dirty="0">
              <a:solidFill>
                <a:schemeClr val="accent4">
                  <a:lumMod val="50000"/>
                </a:schemeClr>
              </a:solidFill>
              <a:latin typeface="Arial Narrow" pitchFamily="34" charset="0"/>
            </a:endParaRPr>
          </a:p>
        </p:txBody>
      </p:sp>
      <p:sp>
        <p:nvSpPr>
          <p:cNvPr id="7" name="Flowchart: Data 6"/>
          <p:cNvSpPr/>
          <p:nvPr/>
        </p:nvSpPr>
        <p:spPr>
          <a:xfrm>
            <a:off x="3886200" y="3223602"/>
            <a:ext cx="1295400" cy="293200"/>
          </a:xfrm>
          <a:prstGeom prst="flowChartInputOutput">
            <a:avLst/>
          </a:prstGeom>
          <a:solidFill>
            <a:srgbClr val="FF99FF"/>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100" b="1" spc="-150" dirty="0" smtClean="0">
                <a:solidFill>
                  <a:srgbClr val="002060"/>
                </a:solidFill>
                <a:latin typeface="Arial Narrow" pitchFamily="34" charset="0"/>
              </a:rPr>
              <a:t>TRADE NAMES</a:t>
            </a:r>
            <a:endParaRPr lang="en-US" sz="1100" b="1" spc="-150" dirty="0">
              <a:solidFill>
                <a:srgbClr val="002060"/>
              </a:solidFill>
              <a:latin typeface="Arial Narrow" pitchFamily="34" charset="0"/>
            </a:endParaRPr>
          </a:p>
        </p:txBody>
      </p:sp>
      <p:cxnSp>
        <p:nvCxnSpPr>
          <p:cNvPr id="8" name="Straight Arrow Connector 7"/>
          <p:cNvCxnSpPr/>
          <p:nvPr/>
        </p:nvCxnSpPr>
        <p:spPr>
          <a:xfrm>
            <a:off x="2971800" y="2002969"/>
            <a:ext cx="0" cy="1220633"/>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0" name="Straight Arrow Connector 9"/>
          <p:cNvCxnSpPr/>
          <p:nvPr/>
        </p:nvCxnSpPr>
        <p:spPr>
          <a:xfrm flipH="1">
            <a:off x="6574489" y="3657600"/>
            <a:ext cx="800099"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1" name="Straight Arrow Connector 10"/>
          <p:cNvCxnSpPr>
            <a:endCxn id="7" idx="1"/>
          </p:cNvCxnSpPr>
          <p:nvPr/>
        </p:nvCxnSpPr>
        <p:spPr>
          <a:xfrm>
            <a:off x="4533900" y="2057400"/>
            <a:ext cx="0" cy="116620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17" name="TextBox 16"/>
          <p:cNvSpPr txBox="1"/>
          <p:nvPr/>
        </p:nvSpPr>
        <p:spPr>
          <a:xfrm>
            <a:off x="4173068" y="1168568"/>
            <a:ext cx="2133600" cy="707886"/>
          </a:xfrm>
          <a:prstGeom prst="rect">
            <a:avLst/>
          </a:prstGeom>
          <a:noFill/>
        </p:spPr>
        <p:txBody>
          <a:bodyPr wrap="square" rtlCol="0">
            <a:spAutoFit/>
          </a:bodyPr>
          <a:lstStyle/>
          <a:p>
            <a:r>
              <a:rPr lang="en-US" sz="2000" b="1" spc="-300" dirty="0" smtClean="0">
                <a:solidFill>
                  <a:schemeClr val="accent4">
                    <a:lumMod val="50000"/>
                  </a:schemeClr>
                </a:solidFill>
                <a:latin typeface="Arial Narrow" pitchFamily="34" charset="0"/>
              </a:rPr>
              <a:t>Click to know trade names</a:t>
            </a:r>
            <a:endParaRPr lang="en-US" sz="2000" b="1" spc="-300" dirty="0">
              <a:solidFill>
                <a:schemeClr val="accent4">
                  <a:lumMod val="50000"/>
                </a:schemeClr>
              </a:solidFill>
              <a:latin typeface="Arial Narrow" pitchFamily="34" charset="0"/>
            </a:endParaRPr>
          </a:p>
        </p:txBody>
      </p:sp>
    </p:spTree>
    <p:extLst>
      <p:ext uri="{BB962C8B-B14F-4D97-AF65-F5344CB8AC3E}">
        <p14:creationId xmlns:p14="http://schemas.microsoft.com/office/powerpoint/2010/main" val="37780072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7586" y="4084068"/>
            <a:ext cx="4980214" cy="1200329"/>
          </a:xfrm>
          <a:prstGeom prst="rect">
            <a:avLst/>
          </a:prstGeom>
          <a:noFill/>
        </p:spPr>
        <p:txBody>
          <a:bodyPr wrap="square" rtlCol="0">
            <a:spAutoFit/>
          </a:bodyPr>
          <a:lstStyle/>
          <a:p>
            <a:r>
              <a:rPr lang="en-US" b="1" spc="-150" dirty="0" smtClean="0">
                <a:solidFill>
                  <a:schemeClr val="accent4">
                    <a:lumMod val="50000"/>
                  </a:schemeClr>
                </a:solidFill>
                <a:latin typeface="Comic Sans MS" pitchFamily="66" charset="0"/>
              </a:rPr>
              <a:t>Please click here for botanical insecticides, bio control agents and different traps for insect pest control</a:t>
            </a:r>
            <a:endParaRPr lang="en-US" b="1" spc="-150" dirty="0">
              <a:solidFill>
                <a:schemeClr val="accent4">
                  <a:lumMod val="50000"/>
                </a:schemeClr>
              </a:solidFill>
              <a:latin typeface="Comic Sans MS" pitchFamily="66" charset="0"/>
            </a:endParaRPr>
          </a:p>
        </p:txBody>
      </p:sp>
      <p:sp>
        <p:nvSpPr>
          <p:cNvPr id="5" name="TextBox 4"/>
          <p:cNvSpPr txBox="1"/>
          <p:nvPr/>
        </p:nvSpPr>
        <p:spPr>
          <a:xfrm>
            <a:off x="6172200" y="2771147"/>
            <a:ext cx="2743200" cy="923330"/>
          </a:xfrm>
          <a:prstGeom prst="rect">
            <a:avLst/>
          </a:prstGeom>
          <a:noFill/>
        </p:spPr>
        <p:txBody>
          <a:bodyPr wrap="square" rtlCol="0">
            <a:spAutoFit/>
          </a:bodyPr>
          <a:lstStyle/>
          <a:p>
            <a:pPr algn="just"/>
            <a:r>
              <a:rPr lang="en-US" b="1" spc="-300" dirty="0" smtClean="0">
                <a:solidFill>
                  <a:schemeClr val="accent4">
                    <a:lumMod val="50000"/>
                  </a:schemeClr>
                </a:solidFill>
                <a:latin typeface="Comic Sans MS" pitchFamily="66" charset="0"/>
              </a:rPr>
              <a:t>Click here </a:t>
            </a:r>
            <a:r>
              <a:rPr lang="en-US" b="1" spc="-300" dirty="0" smtClean="0">
                <a:solidFill>
                  <a:schemeClr val="accent4">
                    <a:lumMod val="50000"/>
                  </a:schemeClr>
                </a:solidFill>
                <a:latin typeface="Comic Sans MS" pitchFamily="66" charset="0"/>
              </a:rPr>
              <a:t>for Information on IPM  </a:t>
            </a:r>
            <a:endParaRPr lang="en-US" b="1" spc="-300" dirty="0">
              <a:solidFill>
                <a:schemeClr val="accent4">
                  <a:lumMod val="50000"/>
                </a:schemeClr>
              </a:solidFill>
              <a:latin typeface="Comic Sans MS" pitchFamily="66" charset="0"/>
            </a:endParaRPr>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490" r="27880" b="15254"/>
          <a:stretch/>
        </p:blipFill>
        <p:spPr bwMode="auto">
          <a:xfrm>
            <a:off x="140094" y="47763"/>
            <a:ext cx="5441555" cy="3831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2"/>
          <p:cNvSpPr/>
          <p:nvPr/>
        </p:nvSpPr>
        <p:spPr>
          <a:xfrm>
            <a:off x="2764971" y="3156857"/>
            <a:ext cx="914400" cy="483411"/>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Arrow Connector 8"/>
          <p:cNvCxnSpPr/>
          <p:nvPr/>
        </p:nvCxnSpPr>
        <p:spPr>
          <a:xfrm flipH="1">
            <a:off x="3657600" y="3360243"/>
            <a:ext cx="2514600"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3" name="Straight Arrow Connector 12"/>
          <p:cNvCxnSpPr/>
          <p:nvPr/>
        </p:nvCxnSpPr>
        <p:spPr>
          <a:xfrm>
            <a:off x="2362200" y="3509420"/>
            <a:ext cx="0" cy="57027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17" name="Oval 16"/>
          <p:cNvSpPr/>
          <p:nvPr/>
        </p:nvSpPr>
        <p:spPr>
          <a:xfrm>
            <a:off x="1752600" y="3156857"/>
            <a:ext cx="990600" cy="53762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503695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hermal">
  <a:themeElements>
    <a:clrScheme name="Thermal">
      <a:dk1>
        <a:srgbClr val="4D5B6B"/>
      </a:dk1>
      <a:lt1>
        <a:srgbClr val="FFFFFF"/>
      </a:lt1>
      <a:dk2>
        <a:srgbClr val="675D59"/>
      </a:dk2>
      <a:lt2>
        <a:srgbClr val="E8DED8"/>
      </a:lt2>
      <a:accent1>
        <a:srgbClr val="FF7605"/>
      </a:accent1>
      <a:accent2>
        <a:srgbClr val="7F7F7F"/>
      </a:accent2>
      <a:accent3>
        <a:srgbClr val="7F5185"/>
      </a:accent3>
      <a:accent4>
        <a:srgbClr val="89AAD3"/>
      </a:accent4>
      <a:accent5>
        <a:srgbClr val="8F5B4B"/>
      </a:accent5>
      <a:accent6>
        <a:srgbClr val="C84340"/>
      </a:accent6>
      <a:hlink>
        <a:srgbClr val="89AAD3"/>
      </a:hlink>
      <a:folHlink>
        <a:srgbClr val="795185"/>
      </a:folHlink>
    </a:clrScheme>
    <a:fontScheme name="Thermal">
      <a:maj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ermal">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3175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63500" dist="38100" dir="8100000" rotWithShape="0">
              <a:srgbClr val="000000">
                <a:alpha val="45000"/>
              </a:srgbClr>
            </a:outerShdw>
          </a:effectLst>
        </a:effectStyle>
        <a:effectStyle>
          <a:effectLst>
            <a:outerShdw blurRad="101600" dist="63500" dir="8100000" rotWithShape="0">
              <a:srgbClr val="000000">
                <a:alpha val="40000"/>
              </a:srgbClr>
            </a:outerShdw>
          </a:effectLst>
          <a:scene3d>
            <a:camera prst="orthographicFront">
              <a:rot lat="0" lon="0" rev="0"/>
            </a:camera>
            <a:lightRig rig="threePt" dir="t">
              <a:rot lat="0" lon="0" rev="3000000"/>
            </a:lightRig>
          </a:scene3d>
          <a:sp3d>
            <a:bevelT h="19050"/>
          </a:sp3d>
        </a:effectStyle>
      </a:effectStyleLst>
      <a:bgFillStyleLst>
        <a:solidFill>
          <a:schemeClr val="phClr"/>
        </a:solidFill>
        <a:gradFill rotWithShape="1">
          <a:gsLst>
            <a:gs pos="0">
              <a:schemeClr val="phClr">
                <a:tint val="100000"/>
                <a:lumMod val="125000"/>
              </a:schemeClr>
            </a:gs>
            <a:gs pos="55000">
              <a:schemeClr val="phClr">
                <a:shade val="100000"/>
                <a:satMod val="100000"/>
                <a:lumMod val="100000"/>
              </a:schemeClr>
            </a:gs>
            <a:gs pos="100000">
              <a:schemeClr val="phClr">
                <a:shade val="90000"/>
                <a:satMod val="300000"/>
                <a:lumMod val="95000"/>
              </a:schemeClr>
            </a:gs>
          </a:gsLst>
          <a:lin ang="5400000" scaled="0"/>
        </a:gradFill>
        <a:blipFill>
          <a:blip xmlns:r="http://schemas.openxmlformats.org/officeDocument/2006/relationships" r:embed="rId1">
            <a:duotone>
              <a:schemeClr val="phClr">
                <a:shade val="80000"/>
              </a:schemeClr>
              <a:schemeClr val="phClr">
                <a:tint val="98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TC101859868[[fn=Thermal]]</Template>
  <TotalTime>763</TotalTime>
  <Words>470</Words>
  <Application>Microsoft Office PowerPoint</Application>
  <PresentationFormat>On-screen Show (4:3)</PresentationFormat>
  <Paragraphs>70</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Thermal</vt:lpstr>
      <vt:lpstr>KAU E-Crop Doctor is a digital plant protection advisor  developed by Centre for E- Learning for the crops of Kerala based on the latest recommendations  The software will be updated  frequently and hence please always use the latest version   Before using the chemicals confirm your diagnosis with an agricultural expert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Kerala Agricultural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c:creator>
  <cp:lastModifiedBy>Home</cp:lastModifiedBy>
  <cp:revision>69</cp:revision>
  <dcterms:created xsi:type="dcterms:W3CDTF">2012-06-15T03:36:53Z</dcterms:created>
  <dcterms:modified xsi:type="dcterms:W3CDTF">2012-07-04T15:36:28Z</dcterms:modified>
</cp:coreProperties>
</file>